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slide+xml" PartName="/ppt/slides/slide4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18288000" cy="10287000"/>
  <p:notesSz cx="6858000" cy="9144000"/>
  <p:embeddedFontLst>
    <p:embeddedFont>
      <p:font typeface="Bebas Neue Cyrillic" charset="1" panose="02000506000000020004"/>
      <p:regular r:id="rId54"/>
    </p:embeddedFont>
    <p:embeddedFont>
      <p:font typeface="Prompt Light" charset="1" panose="00000400000000000000"/>
      <p:regular r:id="rId55"/>
    </p:embeddedFont>
    <p:embeddedFont>
      <p:font typeface="Playfair Display Italics" charset="1" panose="00000500000000000000"/>
      <p:regular r:id="rId56"/>
    </p:embeddedFont>
    <p:embeddedFont>
      <p:font typeface="Prompt" charset="1" panose="00000500000000000000"/>
      <p:regular r:id="rId57"/>
    </p:embeddedFont>
    <p:embeddedFont>
      <p:font typeface="Canva Sans Bold" charset="1" panose="020B0803030501040103"/>
      <p:regular r:id="rId58"/>
    </p:embeddedFont>
    <p:embeddedFont>
      <p:font typeface="Canva Sans" charset="1" panose="020B0503030501040103"/>
      <p:regular r:id="rId59"/>
    </p:embeddedFont>
    <p:embeddedFont>
      <p:font typeface="Prompt Bold" charset="1" panose="00000800000000000000"/>
      <p:regular r:id="rId6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slides/slide48.xml" Type="http://schemas.openxmlformats.org/officeDocument/2006/relationships/slide"/><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slides/slide1.xml" Type="http://schemas.openxmlformats.org/officeDocument/2006/relationships/slide"/><Relationship Id="rId60" Target="fonts/font60.fntdata" Type="http://schemas.openxmlformats.org/officeDocument/2006/relationships/font"/><Relationship Id="rId61" Target="notesMasters/notesMaster1.xml" Type="http://schemas.openxmlformats.org/officeDocument/2006/relationships/notesMaster"/><Relationship Id="rId62" Target="theme/theme2.xml" Type="http://schemas.openxmlformats.org/officeDocument/2006/relationships/theme"/><Relationship Id="rId63" Target="notesSlides/notesSlide1.xml" Type="http://schemas.openxmlformats.org/officeDocument/2006/relationships/notesSlide"/><Relationship Id="rId64" Target="notesSlides/notesSlide2.xml" Type="http://schemas.openxmlformats.org/officeDocument/2006/relationships/notesSlide"/><Relationship Id="rId65" Target="notesSlides/notesSlide3.xml" Type="http://schemas.openxmlformats.org/officeDocument/2006/relationships/notesSlide"/><Relationship Id="rId66" Target="notesSlides/notesSlide4.xml" Type="http://schemas.openxmlformats.org/officeDocument/2006/relationships/notesSlide"/><Relationship Id="rId67" Target="notesSlides/notesSlide5.xml" Type="http://schemas.openxmlformats.org/officeDocument/2006/relationships/note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gif>
</file>

<file path=ppt/media/image10.png>
</file>

<file path=ppt/media/image11.png>
</file>

<file path=ppt/media/image12.svg>
</file>

<file path=ppt/media/image13.gif>
</file>

<file path=ppt/media/image14.png>
</file>

<file path=ppt/media/image15.sv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svg>
</file>

<file path=ppt/media/image5.png>
</file>

<file path=ppt/media/image6.svg>
</file>

<file path=ppt/media/image7.png>
</file>

<file path=ppt/media/image8.svg>
</file>

<file path=ppt/media/image9.gif>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2.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3.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4.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5.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self attention: bysa3d elmodel y-classify elwords el fel sentence 3shan y3rf el most important words, w da by5alena n-focus on the right words w de haga el RNNs struggles feha</a:t>
            </a:r>
          </a:p>
          <a:p>
            <a:r>
              <a:rPr lang="en-US"/>
              <a:t/>
            </a:r>
          </a:p>
          <a:p>
            <a:r>
              <a:rPr lang="en-US"/>
              <a:t>2. Parallelization: mmkn ybos 3ala kol el parts bt3t el sentence f nfs l wa2t, 3ala 3aks el rnns bta5od kelma kelma, w da by5ly el transformers more efficient when learning from data</a:t>
            </a:r>
          </a:p>
          <a:p>
            <a:r>
              <a:rPr lang="en-US"/>
              <a:t/>
            </a:r>
          </a:p>
          <a:p>
            <a:r>
              <a:rPr lang="en-US"/>
              <a:t>3. positional encoding: transformers may3rfosh el order bt3 el kalemat fel sentence, fa byzwdo extra information lel words 3shan yshow their position, w da by5ly el model ye3rf el correct order bt3 el words</a:t>
            </a:r>
          </a:p>
          <a:p>
            <a:r>
              <a:rPr lang="en-US"/>
              <a:t/>
            </a:r>
          </a:p>
          <a:p>
            <a:r>
              <a:rPr lang="en-US"/>
              <a:t>4. Scalability: can handle large amounts of data, y3ni by2dr yefhm w y-learn from information kter w da by5aly el predictions very accurate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transformers bttkwn men 2 main parts: encoder and decoder</a:t>
            </a:r>
          </a:p>
          <a:p>
            <a:r>
              <a:rPr lang="en-US"/>
              <a:t/>
            </a:r>
          </a:p>
          <a:p>
            <a:r>
              <a:rPr lang="en-US"/>
              <a:t>encoder: by5od el input (Sentence) w by-process it</a:t>
            </a:r>
          </a:p>
          <a:p>
            <a:r>
              <a:rPr lang="en-US"/>
              <a:t/>
            </a:r>
          </a:p>
          <a:p>
            <a:r>
              <a:rPr lang="en-US"/>
              <a:t>decoder: bya5od el processed information w by-generate output based on the processed input</a:t>
            </a:r>
          </a:p>
          <a:p>
            <a:r>
              <a:rPr lang="en-US"/>
              <a:t/>
            </a:r>
          </a:p>
          <a:p>
            <a:r>
              <a:rPr lang="en-US"/>
              <a:t>allows the transformer to handle complex tasks zay translating languages, summarizing texts, generating new sentences, and so 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encoder: bytkwn men several identical layers aw blocks (6 to 12)</a:t>
            </a:r>
          </a:p>
          <a:p>
            <a:r>
              <a:rPr lang="en-US"/>
              <a:t>Nx de y3ni el block el odamna da bytkrr N times</a:t>
            </a:r>
          </a:p>
          <a:p>
            <a:r>
              <a:rPr lang="en-US"/>
              <a:t/>
            </a:r>
          </a:p>
          <a:p>
            <a:r>
              <a:rPr lang="en-US"/>
              <a:t>- input embedding: by7wl el input tokens (words) l dense vectors of fixed size. 3shan el model ye2dr yefhmha</a:t>
            </a:r>
          </a:p>
          <a:p>
            <a:r>
              <a:rPr lang="en-US"/>
              <a:t/>
            </a:r>
          </a:p>
          <a:p>
            <a:r>
              <a:rPr lang="en-US"/>
              <a:t>- positional encoding: add order of words</a:t>
            </a:r>
          </a:p>
          <a:p>
            <a:r>
              <a:rPr lang="en-US"/>
              <a:t/>
            </a:r>
          </a:p>
          <a:p>
            <a:r>
              <a:rPr lang="en-US"/>
              <a:t>- multi head attention: by5ly el model yrkz 3ala parts mo5tlfa mel input sequence simultaneously</a:t>
            </a:r>
          </a:p>
          <a:p>
            <a:r>
              <a:rPr lang="en-US"/>
              <a:t/>
            </a:r>
          </a:p>
          <a:p>
            <a:r>
              <a:rPr lang="en-US"/>
              <a:t>- add and norm: (op of multi head attention + lel original input), b3d keda bn3ml normalization, w da by5aly el training asr3 w more stable</a:t>
            </a:r>
          </a:p>
          <a:p>
            <a:r>
              <a:rPr lang="en-US"/>
              <a:t/>
            </a:r>
          </a:p>
          <a:p>
            <a:r>
              <a:rPr lang="en-US"/>
              <a:t>- feed forward: neural network, bt3ml more processing lel info el tl3a mel attention mechanism</a:t>
            </a:r>
          </a:p>
          <a:p>
            <a:r>
              <a:rPr lang="en-US"/>
              <a:t/>
            </a:r>
          </a:p>
          <a:p>
            <a:r>
              <a:rPr lang="en-US"/>
              <a:t>- add and norm tani (op of feed forward + ip of it) then normalization</a:t>
            </a:r>
          </a:p>
          <a:p>
            <a:r>
              <a:rPr lang="en-US"/>
              <a:t/>
            </a:r>
          </a:p>
          <a:p>
            <a:r>
              <a:rPr lang="en-US"/>
              <a:t>2. decoder:</a:t>
            </a:r>
          </a:p>
          <a:p>
            <a:r>
              <a:rPr lang="en-US"/>
              <a:t>bytkwn men several identical layers aw blocks (6 to 12)</a:t>
            </a:r>
          </a:p>
          <a:p>
            <a:r>
              <a:rPr lang="en-US"/>
              <a:t>Nx de y3ni el block el odamna da bytkrr N times</a:t>
            </a:r>
          </a:p>
          <a:p>
            <a:r>
              <a:rPr lang="en-US"/>
              <a:t/>
            </a:r>
          </a:p>
          <a:p>
            <a:r>
              <a:rPr lang="en-US"/>
              <a:t>- o/p embedding: by7wl el output tokens (words) l dense vectors of fixed size. 3shan el model ye2dr yefhmha</a:t>
            </a:r>
          </a:p>
          <a:p>
            <a:r>
              <a:rPr lang="en-US"/>
              <a:t/>
            </a:r>
          </a:p>
          <a:p>
            <a:r>
              <a:rPr lang="en-US"/>
              <a:t>- positional encoding: add order of words</a:t>
            </a:r>
          </a:p>
          <a:p>
            <a:r>
              <a:rPr lang="en-US"/>
              <a:t/>
            </a:r>
          </a:p>
          <a:p>
            <a:r>
              <a:rPr lang="en-US"/>
              <a:t>- masked multi head attention: heya heya el multi head attention bas feh mask applied leha 3ashan y5ly el model yst5dm words it has already generated or seen to predict the next word, ana mesh 3yzah y-cheat 3an tare2 eno ylook ahead at future words</a:t>
            </a:r>
          </a:p>
          <a:p>
            <a:r>
              <a:rPr lang="en-US"/>
              <a:t/>
            </a:r>
          </a:p>
          <a:p>
            <a:r>
              <a:rPr lang="en-US"/>
              <a:t>- add and norm: heya heya</a:t>
            </a:r>
          </a:p>
          <a:p>
            <a:r>
              <a:rPr lang="en-US"/>
              <a:t/>
            </a:r>
          </a:p>
          <a:p>
            <a:r>
              <a:rPr lang="en-US"/>
              <a:t>- multi head attention: how howa encoder bas el marady by-integrate info from input sequence w el sequence el hslo generation so far</a:t>
            </a:r>
          </a:p>
          <a:p>
            <a:r>
              <a:rPr lang="en-US"/>
              <a:t/>
            </a:r>
          </a:p>
          <a:p>
            <a:r>
              <a:rPr lang="en-US"/>
              <a:t> - add and norm: heya heya</a:t>
            </a:r>
          </a:p>
          <a:p>
            <a:r>
              <a:rPr lang="en-US"/>
              <a:t/>
            </a:r>
          </a:p>
          <a:p>
            <a:r>
              <a:rPr lang="en-US"/>
              <a:t>- feed forward: neural network, bt3ml more processing lel info el tl3a mel attention mechanism</a:t>
            </a:r>
          </a:p>
          <a:p>
            <a:r>
              <a:rPr lang="en-US"/>
              <a:t> </a:t>
            </a:r>
          </a:p>
          <a:p>
            <a:r>
              <a:rPr lang="en-US"/>
              <a:t>- linear: neural network layer, fully connected dense layer, maps decoder output (sequence of vectors, kol vector by-represent info about word/token at that position in the sequence) to the vocabulary size (total number of unique words/tokens in the model's vocabulary) </a:t>
            </a:r>
          </a:p>
          <a:p>
            <a:r>
              <a:rPr lang="en-US"/>
              <a:t/>
            </a:r>
          </a:p>
          <a:p>
            <a:r>
              <a:rPr lang="en-US"/>
              <a:t>- softmax: convert op from linear layer (raw scores) into probabilities, model can decide which word to pick next.</a:t>
            </a:r>
          </a:p>
          <a:p>
            <a:r>
              <a:rPr lang="en-US"/>
              <a:t/>
            </a:r>
          </a:p>
          <a:p>
            <a:r>
              <a:rPr lang="en-US"/>
              <a:t>- op probabilities: final op of decoder is a probability distribution. For each word position in the sequence, the model creates a "menu" of all possible words, with each word having a probability (or chance) of being the next word. It then picks the word with the highest probability from this "menu" as the output for that position.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training: data , forward pass</a:t>
            </a:r>
          </a:p>
          <a:p>
            <a:r>
              <a:rPr lang="en-US"/>
              <a:t>loss: cross entropy loss, Measures how well the predicted tokens match the actual tokens. kol lama el loss 2alet kol lama el prediction kan ahsn</a:t>
            </a:r>
          </a:p>
          <a:p>
            <a:r>
              <a:rPr lang="en-US"/>
              <a:t/>
            </a:r>
          </a:p>
          <a:p>
            <a:r>
              <a:rPr lang="en-US"/>
              <a:t>- testing: </a:t>
            </a:r>
          </a:p>
          <a:p>
            <a:r>
              <a:rPr lang="en-US"/>
              <a:t>input: new text sequences</a:t>
            </a:r>
          </a:p>
          <a:p>
            <a:r>
              <a:rPr lang="en-US"/>
              <a:t>output: model generates predictions</a:t>
            </a:r>
          </a:p>
          <a:p>
            <a:r>
              <a:rPr lang="en-US"/>
              <a:t>evaluation: compare predictions with the actual values, 3shan n2dr ngeb el accuracy, f1 score and so 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2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3.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24.png" Type="http://schemas.openxmlformats.org/officeDocument/2006/relationships/image"/><Relationship Id="rId8" Target="../media/image25.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gif"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geeksforgeeks.org/introduction-to-recurrent-neural-network/" TargetMode="External" Type="http://schemas.openxmlformats.org/officeDocument/2006/relationships/hyperlink"/><Relationship Id="rId3" Target="https://www.geeksforgeeks.org/understanding-of-lstm-networks/" TargetMode="External" Type="http://schemas.openxmlformats.org/officeDocument/2006/relationships/hyperlink"/><Relationship Id="rId4" Target="https://www.geeksforgeeks.org/gated-recurrent-unit-networks/" TargetMode="External" Type="http://schemas.openxmlformats.org/officeDocument/2006/relationships/hyperlink"/></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 Id="rId4" Target="../media/image13.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13.gif"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9.gif"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2.png" Type="http://schemas.openxmlformats.org/officeDocument/2006/relationships/image"/><Relationship Id="rId4" Target="../media/image23.sv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5.png" Type="http://schemas.openxmlformats.org/officeDocument/2006/relationships/image"/><Relationship Id="rId4" Target="../media/image6.svg" Type="http://schemas.openxmlformats.org/officeDocument/2006/relationships/image"/><Relationship Id="rId5" Target="../media/image13.gif"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33.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3.png" Type="http://schemas.openxmlformats.org/officeDocument/2006/relationships/image"/><Relationship Id="rId4" Target="../media/image4.sv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 Id="rId4" Target="../media/image13.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gif" Type="http://schemas.openxmlformats.org/officeDocument/2006/relationships/image"/><Relationship Id="rId3" Target="../media/image27.png" Type="http://schemas.openxmlformats.org/officeDocument/2006/relationships/image"/><Relationship Id="rId4" Target="../media/image2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34.pn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35.pn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3.gif"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36.png" Type="http://schemas.openxmlformats.org/officeDocument/2006/relationships/image"/></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13.gif"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gif"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9999"/>
          </a:blip>
          <a:srcRect l="0" t="0" r="0" b="0"/>
          <a:stretch>
            <a:fillRect/>
          </a:stretch>
        </p:blipFill>
        <p:spPr>
          <a:xfrm flipH="false" flipV="false" rot="-6714334">
            <a:off x="-10978702" y="1527947"/>
            <a:ext cx="19028773" cy="10288223"/>
          </a:xfrm>
          <a:prstGeom prst="rect">
            <a:avLst/>
          </a:prstGeom>
        </p:spPr>
      </p:pic>
      <p:pic>
        <p:nvPicPr>
          <p:cNvPr name="Picture 3" id="3"/>
          <p:cNvPicPr>
            <a:picLocks noChangeAspect="true"/>
          </p:cNvPicPr>
          <p:nvPr/>
        </p:nvPicPr>
        <p:blipFill>
          <a:blip r:embed="rId3">
            <a:alphaModFix amt="16000"/>
          </a:blip>
          <a:srcRect l="0" t="0" r="0" b="0"/>
          <a:stretch>
            <a:fillRect/>
          </a:stretch>
        </p:blipFill>
        <p:spPr>
          <a:xfrm flipH="false" flipV="false" rot="-5577974">
            <a:off x="-6917454" y="2881381"/>
            <a:ext cx="13834908" cy="6871337"/>
          </a:xfrm>
          <a:prstGeom prst="rect">
            <a:avLst/>
          </a:prstGeom>
        </p:spPr>
      </p:pic>
      <p:grpSp>
        <p:nvGrpSpPr>
          <p:cNvPr name="Group 4" id="4"/>
          <p:cNvGrpSpPr/>
          <p:nvPr/>
        </p:nvGrpSpPr>
        <p:grpSpPr>
          <a:xfrm rot="-2517405">
            <a:off x="15184873" y="6015425"/>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3521480">
            <a:off x="-6131366" y="1274431"/>
            <a:ext cx="12262732" cy="8316362"/>
          </a:xfrm>
          <a:custGeom>
            <a:avLst/>
            <a:gdLst/>
            <a:ahLst/>
            <a:cxnLst/>
            <a:rect r="r" b="b" t="t" l="l"/>
            <a:pathLst>
              <a:path h="8316362" w="12262732">
                <a:moveTo>
                  <a:pt x="0" y="0"/>
                </a:moveTo>
                <a:lnTo>
                  <a:pt x="12262732" y="0"/>
                </a:lnTo>
                <a:lnTo>
                  <a:pt x="12262732" y="8316363"/>
                </a:lnTo>
                <a:lnTo>
                  <a:pt x="0" y="8316363"/>
                </a:lnTo>
                <a:lnTo>
                  <a:pt x="0" y="0"/>
                </a:lnTo>
                <a:close/>
              </a:path>
            </a:pathLst>
          </a:custGeom>
          <a:blipFill>
            <a:blip r:embed="rId6">
              <a:alphaModFix amt="42000"/>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2195857" y="-768923"/>
            <a:ext cx="4259884" cy="4259884"/>
            <a:chOff x="0" y="0"/>
            <a:chExt cx="5679845" cy="5679845"/>
          </a:xfrm>
        </p:grpSpPr>
        <p:sp>
          <p:nvSpPr>
            <p:cNvPr name="Freeform 12" id="12"/>
            <p:cNvSpPr/>
            <p:nvPr/>
          </p:nvSpPr>
          <p:spPr>
            <a:xfrm flipH="false" flipV="false" rot="0">
              <a:off x="0" y="0"/>
              <a:ext cx="5679845" cy="5679845"/>
            </a:xfrm>
            <a:custGeom>
              <a:avLst/>
              <a:gdLst/>
              <a:ahLst/>
              <a:cxnLst/>
              <a:rect r="r" b="b" t="t" l="l"/>
              <a:pathLst>
                <a:path h="5679845" w="5679845">
                  <a:moveTo>
                    <a:pt x="0" y="0"/>
                  </a:moveTo>
                  <a:lnTo>
                    <a:pt x="5679845" y="0"/>
                  </a:lnTo>
                  <a:lnTo>
                    <a:pt x="5679845" y="5679845"/>
                  </a:lnTo>
                  <a:lnTo>
                    <a:pt x="0" y="56798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a:grpSpLocks noChangeAspect="true"/>
            </p:cNvGrpSpPr>
            <p:nvPr/>
          </p:nvGrpSpPr>
          <p:grpSpPr>
            <a:xfrm rot="0">
              <a:off x="5130465" y="3518270"/>
              <a:ext cx="287468" cy="287468"/>
              <a:chOff x="6705600" y="1371600"/>
              <a:chExt cx="10972800" cy="10972800"/>
            </a:xfrm>
          </p:grpSpPr>
          <p:sp>
            <p:nvSpPr>
              <p:cNvPr name="Freeform 14" id="1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15" id="15"/>
          <p:cNvGrpSpPr/>
          <p:nvPr/>
        </p:nvGrpSpPr>
        <p:grpSpPr>
          <a:xfrm rot="0">
            <a:off x="4959585" y="2730036"/>
            <a:ext cx="8368830" cy="4815501"/>
            <a:chOff x="0" y="0"/>
            <a:chExt cx="11158439" cy="6420668"/>
          </a:xfrm>
        </p:grpSpPr>
        <p:sp>
          <p:nvSpPr>
            <p:cNvPr name="TextBox 16" id="16"/>
            <p:cNvSpPr txBox="true"/>
            <p:nvPr/>
          </p:nvSpPr>
          <p:spPr>
            <a:xfrm rot="0">
              <a:off x="0" y="323850"/>
              <a:ext cx="11158439" cy="4906056"/>
            </a:xfrm>
            <a:prstGeom prst="rect">
              <a:avLst/>
            </a:prstGeom>
          </p:spPr>
          <p:txBody>
            <a:bodyPr anchor="t" rtlCol="false" tIns="0" lIns="0" bIns="0" rIns="0">
              <a:spAutoFit/>
            </a:bodyPr>
            <a:lstStyle/>
            <a:p>
              <a:pPr algn="ctr">
                <a:lnSpc>
                  <a:spcPts val="13824"/>
                </a:lnSpc>
              </a:pPr>
              <a:r>
                <a:rPr lang="en-US" sz="14400">
                  <a:solidFill>
                    <a:srgbClr val="FFFFFF"/>
                  </a:solidFill>
                  <a:latin typeface="Bebas Neue Cyrillic"/>
                  <a:ea typeface="Bebas Neue Cyrillic"/>
                  <a:cs typeface="Bebas Neue Cyrillic"/>
                  <a:sym typeface="Bebas Neue Cyrillic"/>
                </a:rPr>
                <a:t>Human vs AI</a:t>
              </a:r>
            </a:p>
            <a:p>
              <a:pPr algn="ctr">
                <a:lnSpc>
                  <a:spcPts val="13824"/>
                </a:lnSpc>
              </a:pPr>
              <a:r>
                <a:rPr lang="en-US" sz="14400">
                  <a:solidFill>
                    <a:srgbClr val="FFFFFF"/>
                  </a:solidFill>
                  <a:latin typeface="Bebas Neue Cyrillic"/>
                  <a:ea typeface="Bebas Neue Cyrillic"/>
                  <a:cs typeface="Bebas Neue Cyrillic"/>
                  <a:sym typeface="Bebas Neue Cyrillic"/>
                </a:rPr>
                <a:t>Detection</a:t>
              </a:r>
            </a:p>
          </p:txBody>
        </p:sp>
        <p:sp>
          <p:nvSpPr>
            <p:cNvPr name="TextBox 17" id="17"/>
            <p:cNvSpPr txBox="true"/>
            <p:nvPr/>
          </p:nvSpPr>
          <p:spPr>
            <a:xfrm rot="0">
              <a:off x="0" y="5537881"/>
              <a:ext cx="11158439" cy="882786"/>
            </a:xfrm>
            <a:prstGeom prst="rect">
              <a:avLst/>
            </a:prstGeom>
          </p:spPr>
          <p:txBody>
            <a:bodyPr anchor="t" rtlCol="false" tIns="0" lIns="0" bIns="0" rIns="0">
              <a:spAutoFit/>
            </a:bodyPr>
            <a:lstStyle/>
            <a:p>
              <a:pPr algn="ctr">
                <a:lnSpc>
                  <a:spcPts val="5460"/>
                </a:lnSpc>
              </a:pPr>
              <a:r>
                <a:rPr lang="en-US" sz="4200" spc="84">
                  <a:solidFill>
                    <a:srgbClr val="FFFFFF"/>
                  </a:solidFill>
                  <a:latin typeface="Prompt Light"/>
                  <a:ea typeface="Prompt Light"/>
                  <a:cs typeface="Prompt Light"/>
                  <a:sym typeface="Prompt Light"/>
                </a:rPr>
                <a:t>NTI Final Project</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4049043" y="3841911"/>
            <a:ext cx="10189913" cy="2603178"/>
            <a:chOff x="0" y="0"/>
            <a:chExt cx="13586551" cy="3470905"/>
          </a:xfrm>
        </p:grpSpPr>
        <p:sp>
          <p:nvSpPr>
            <p:cNvPr name="TextBox 5" id="5"/>
            <p:cNvSpPr txBox="true"/>
            <p:nvPr/>
          </p:nvSpPr>
          <p:spPr>
            <a:xfrm rot="0">
              <a:off x="0" y="219075"/>
              <a:ext cx="13586551" cy="2198136"/>
            </a:xfrm>
            <a:prstGeom prst="rect">
              <a:avLst/>
            </a:prstGeom>
          </p:spPr>
          <p:txBody>
            <a:bodyPr anchor="t" rtlCol="false" tIns="0" lIns="0" bIns="0" rIns="0">
              <a:spAutoFit/>
            </a:bodyPr>
            <a:lstStyle/>
            <a:p>
              <a:pPr algn="ctr">
                <a:lnSpc>
                  <a:spcPts val="11999"/>
                </a:lnSpc>
              </a:pPr>
              <a:r>
                <a:rPr lang="en-US" sz="11999">
                  <a:solidFill>
                    <a:srgbClr val="332792"/>
                  </a:solidFill>
                  <a:latin typeface="Bebas Neue Cyrillic"/>
                  <a:ea typeface="Bebas Neue Cyrillic"/>
                  <a:cs typeface="Bebas Neue Cyrillic"/>
                  <a:sym typeface="Bebas Neue Cyrillic"/>
                </a:rPr>
                <a:t>Preprocessing </a:t>
              </a:r>
            </a:p>
          </p:txBody>
        </p:sp>
        <p:sp>
          <p:nvSpPr>
            <p:cNvPr name="TextBox 6" id="6"/>
            <p:cNvSpPr txBox="true"/>
            <p:nvPr/>
          </p:nvSpPr>
          <p:spPr>
            <a:xfrm rot="0">
              <a:off x="785798" y="2807322"/>
              <a:ext cx="12014954" cy="663582"/>
            </a:xfrm>
            <a:prstGeom prst="rect">
              <a:avLst/>
            </a:prstGeom>
          </p:spPr>
          <p:txBody>
            <a:bodyPr anchor="t" rtlCol="false" tIns="0" lIns="0" bIns="0" rIns="0">
              <a:spAutoFit/>
            </a:bodyPr>
            <a:lstStyle/>
            <a:p>
              <a:pPr algn="ctr">
                <a:lnSpc>
                  <a:spcPts val="4199"/>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1028700" y="704850"/>
            <a:ext cx="17259300" cy="6434763"/>
          </a:xfrm>
          <a:prstGeom prst="rect">
            <a:avLst/>
          </a:prstGeom>
        </p:spPr>
        <p:txBody>
          <a:bodyPr anchor="t" rtlCol="false" tIns="0" lIns="0" bIns="0" rIns="0">
            <a:spAutoFit/>
          </a:bodyPr>
          <a:lstStyle/>
          <a:p>
            <a:pPr algn="l">
              <a:lnSpc>
                <a:spcPts val="7411"/>
              </a:lnSpc>
            </a:pPr>
            <a:r>
              <a:rPr lang="en-US" sz="3399">
                <a:solidFill>
                  <a:srgbClr val="FFFFFF"/>
                </a:solidFill>
                <a:latin typeface="Canva Sans"/>
                <a:ea typeface="Canva Sans"/>
                <a:cs typeface="Canva Sans"/>
                <a:sym typeface="Canva Sans"/>
              </a:rPr>
              <a:t>*‌Remove New lines and Punctuation</a:t>
            </a:r>
          </a:p>
          <a:p>
            <a:pPr algn="l">
              <a:lnSpc>
                <a:spcPts val="7411"/>
              </a:lnSpc>
            </a:pPr>
            <a:r>
              <a:rPr lang="en-US" sz="3399">
                <a:solidFill>
                  <a:srgbClr val="FFFFFF"/>
                </a:solidFill>
                <a:latin typeface="Canva Sans"/>
                <a:ea typeface="Canva Sans"/>
                <a:cs typeface="Canva Sans"/>
                <a:sym typeface="Canva Sans"/>
              </a:rPr>
              <a:t>‌*Tokenize</a:t>
            </a:r>
          </a:p>
          <a:p>
            <a:pPr algn="l">
              <a:lnSpc>
                <a:spcPts val="7411"/>
              </a:lnSpc>
            </a:pPr>
            <a:r>
              <a:rPr lang="en-US" sz="3399">
                <a:solidFill>
                  <a:srgbClr val="FFFFFF"/>
                </a:solidFill>
                <a:latin typeface="Canva Sans"/>
                <a:ea typeface="Canva Sans"/>
                <a:cs typeface="Canva Sans"/>
                <a:sym typeface="Canva Sans"/>
              </a:rPr>
              <a:t>‌*Clean and Lemmatize Tokens: </a:t>
            </a:r>
          </a:p>
          <a:p>
            <a:pPr algn="l">
              <a:lnSpc>
                <a:spcPts val="7411"/>
              </a:lnSpc>
            </a:pPr>
            <a:r>
              <a:rPr lang="en-US" sz="3399">
                <a:solidFill>
                  <a:srgbClr val="FFFFFF"/>
                </a:solidFill>
                <a:latin typeface="Canva Sans"/>
                <a:ea typeface="Canva Sans"/>
                <a:cs typeface="Canva Sans"/>
                <a:sym typeface="Canva Sans"/>
              </a:rPr>
              <a:t>A list comprehension filters out stop words and lemmatizes the remaining tokens, converting them to lowercase.</a:t>
            </a:r>
          </a:p>
          <a:p>
            <a:pPr algn="l">
              <a:lnSpc>
                <a:spcPts val="7411"/>
              </a:lnSpc>
            </a:pPr>
            <a:r>
              <a:rPr lang="en-US" sz="3399">
                <a:solidFill>
                  <a:srgbClr val="FFFFFF"/>
                </a:solidFill>
                <a:latin typeface="Canva Sans"/>
                <a:ea typeface="Canva Sans"/>
                <a:cs typeface="Canva Sans"/>
                <a:sym typeface="Canva Sans"/>
              </a:rPr>
              <a:t>‌*Return Processed Text &amp; ‌Check and remove empty lines</a:t>
            </a:r>
          </a:p>
          <a:p>
            <a:pPr algn="l">
              <a:lnSpc>
                <a:spcPts val="7411"/>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1298713" y="1570690"/>
            <a:ext cx="15960587" cy="7145620"/>
          </a:xfrm>
          <a:custGeom>
            <a:avLst/>
            <a:gdLst/>
            <a:ahLst/>
            <a:cxnLst/>
            <a:rect r="r" b="b" t="t" l="l"/>
            <a:pathLst>
              <a:path h="7145620" w="15960587">
                <a:moveTo>
                  <a:pt x="0" y="0"/>
                </a:moveTo>
                <a:lnTo>
                  <a:pt x="15960587" y="0"/>
                </a:lnTo>
                <a:lnTo>
                  <a:pt x="15960587" y="7145620"/>
                </a:lnTo>
                <a:lnTo>
                  <a:pt x="0" y="7145620"/>
                </a:lnTo>
                <a:lnTo>
                  <a:pt x="0" y="0"/>
                </a:lnTo>
                <a:close/>
              </a:path>
            </a:pathLst>
          </a:custGeom>
          <a:blipFill>
            <a:blip r:embed="rId7"/>
            <a:stretch>
              <a:fillRect l="0" t="0" r="0" b="0"/>
            </a:stretch>
          </a:blipFill>
        </p:spPr>
      </p:sp>
      <p:sp>
        <p:nvSpPr>
          <p:cNvPr name="TextBox 11" id="11"/>
          <p:cNvSpPr txBox="true"/>
          <p:nvPr/>
        </p:nvSpPr>
        <p:spPr>
          <a:xfrm rot="0">
            <a:off x="4142460" y="282405"/>
            <a:ext cx="2183204" cy="887079"/>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ea typeface="Canva Sans Bold"/>
                <a:cs typeface="Canva Sans Bold"/>
                <a:sym typeface="Canva Sans Bold"/>
              </a:rPr>
              <a:t>Before</a:t>
            </a:r>
          </a:p>
        </p:txBody>
      </p:sp>
      <p:sp>
        <p:nvSpPr>
          <p:cNvPr name="TextBox 12" id="12"/>
          <p:cNvSpPr txBox="true"/>
          <p:nvPr/>
        </p:nvSpPr>
        <p:spPr>
          <a:xfrm rot="0">
            <a:off x="12450831" y="282405"/>
            <a:ext cx="2183204" cy="887079"/>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ea typeface="Canva Sans Bold"/>
                <a:cs typeface="Canva Sans Bold"/>
                <a:sym typeface="Canva Sans Bold"/>
              </a:rPr>
              <a:t>After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1298713" y="1570690"/>
            <a:ext cx="15960587" cy="7145620"/>
          </a:xfrm>
          <a:custGeom>
            <a:avLst/>
            <a:gdLst/>
            <a:ahLst/>
            <a:cxnLst/>
            <a:rect r="r" b="b" t="t" l="l"/>
            <a:pathLst>
              <a:path h="7145620" w="15960587">
                <a:moveTo>
                  <a:pt x="0" y="0"/>
                </a:moveTo>
                <a:lnTo>
                  <a:pt x="15960587" y="0"/>
                </a:lnTo>
                <a:lnTo>
                  <a:pt x="15960587" y="7145620"/>
                </a:lnTo>
                <a:lnTo>
                  <a:pt x="0" y="7145620"/>
                </a:lnTo>
                <a:lnTo>
                  <a:pt x="0" y="0"/>
                </a:lnTo>
                <a:close/>
              </a:path>
            </a:pathLst>
          </a:custGeom>
          <a:blipFill>
            <a:blip r:embed="rId7"/>
            <a:stretch>
              <a:fillRect l="0" t="0" r="0" b="0"/>
            </a:stretch>
          </a:blipFill>
        </p:spPr>
      </p:sp>
      <p:sp>
        <p:nvSpPr>
          <p:cNvPr name="AutoShape 11" id="11"/>
          <p:cNvSpPr/>
          <p:nvPr/>
        </p:nvSpPr>
        <p:spPr>
          <a:xfrm>
            <a:off x="9279006" y="0"/>
            <a:ext cx="0" cy="10584545"/>
          </a:xfrm>
          <a:prstGeom prst="line">
            <a:avLst/>
          </a:prstGeom>
          <a:ln cap="flat" w="38100">
            <a:solidFill>
              <a:srgbClr val="FFFFFF"/>
            </a:solidFill>
            <a:prstDash val="solid"/>
            <a:headEnd type="none" len="sm" w="sm"/>
            <a:tailEnd type="none" len="sm" w="sm"/>
          </a:ln>
        </p:spPr>
      </p:sp>
      <p:sp>
        <p:nvSpPr>
          <p:cNvPr name="TextBox 12" id="12"/>
          <p:cNvSpPr txBox="true"/>
          <p:nvPr/>
        </p:nvSpPr>
        <p:spPr>
          <a:xfrm rot="0">
            <a:off x="4142460" y="282405"/>
            <a:ext cx="2183204" cy="887079"/>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ea typeface="Canva Sans Bold"/>
                <a:cs typeface="Canva Sans Bold"/>
                <a:sym typeface="Canva Sans Bold"/>
              </a:rPr>
              <a:t>Before</a:t>
            </a:r>
          </a:p>
        </p:txBody>
      </p:sp>
      <p:sp>
        <p:nvSpPr>
          <p:cNvPr name="TextBox 13" id="13"/>
          <p:cNvSpPr txBox="true"/>
          <p:nvPr/>
        </p:nvSpPr>
        <p:spPr>
          <a:xfrm rot="0">
            <a:off x="12450831" y="282405"/>
            <a:ext cx="2183204" cy="887079"/>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ea typeface="Canva Sans Bold"/>
                <a:cs typeface="Canva Sans Bold"/>
                <a:sym typeface="Canva Sans Bold"/>
              </a:rPr>
              <a:t>After</a:t>
            </a:r>
          </a:p>
        </p:txBody>
      </p:sp>
      <p:grpSp>
        <p:nvGrpSpPr>
          <p:cNvPr name="Group 14" id="14"/>
          <p:cNvGrpSpPr/>
          <p:nvPr/>
        </p:nvGrpSpPr>
        <p:grpSpPr>
          <a:xfrm rot="0">
            <a:off x="2749867" y="2907030"/>
            <a:ext cx="1012507" cy="438150"/>
            <a:chOff x="0" y="0"/>
            <a:chExt cx="1350010" cy="584200"/>
          </a:xfrm>
        </p:grpSpPr>
        <p:sp>
          <p:nvSpPr>
            <p:cNvPr name="Freeform 15" id="15"/>
            <p:cNvSpPr/>
            <p:nvPr/>
          </p:nvSpPr>
          <p:spPr>
            <a:xfrm flipH="false" flipV="false" rot="0">
              <a:off x="-26670" y="5080"/>
              <a:ext cx="1388110" cy="585470"/>
            </a:xfrm>
            <a:custGeom>
              <a:avLst/>
              <a:gdLst/>
              <a:ahLst/>
              <a:cxnLst/>
              <a:rect r="r" b="b" t="t" l="l"/>
              <a:pathLst>
                <a:path h="585470" w="1388110">
                  <a:moveTo>
                    <a:pt x="77470" y="45720"/>
                  </a:moveTo>
                  <a:cubicBezTo>
                    <a:pt x="661670" y="62230"/>
                    <a:pt x="750570" y="137160"/>
                    <a:pt x="842010" y="135890"/>
                  </a:cubicBezTo>
                  <a:cubicBezTo>
                    <a:pt x="928370" y="133350"/>
                    <a:pt x="1005840" y="63500"/>
                    <a:pt x="1088390" y="48260"/>
                  </a:cubicBezTo>
                  <a:cubicBezTo>
                    <a:pt x="1165860" y="34290"/>
                    <a:pt x="1278890" y="0"/>
                    <a:pt x="1324610" y="45720"/>
                  </a:cubicBezTo>
                  <a:cubicBezTo>
                    <a:pt x="1388110" y="109220"/>
                    <a:pt x="1385570" y="444500"/>
                    <a:pt x="1324610" y="502920"/>
                  </a:cubicBezTo>
                  <a:cubicBezTo>
                    <a:pt x="1285240" y="542290"/>
                    <a:pt x="1203960" y="497840"/>
                    <a:pt x="1130300" y="500380"/>
                  </a:cubicBezTo>
                  <a:cubicBezTo>
                    <a:pt x="1032510" y="502920"/>
                    <a:pt x="894080" y="528320"/>
                    <a:pt x="791210" y="527050"/>
                  </a:cubicBezTo>
                  <a:cubicBezTo>
                    <a:pt x="704850" y="527050"/>
                    <a:pt x="645160" y="508000"/>
                    <a:pt x="552450" y="502920"/>
                  </a:cubicBezTo>
                  <a:cubicBezTo>
                    <a:pt x="420370" y="496570"/>
                    <a:pt x="156210" y="585470"/>
                    <a:pt x="77470" y="508000"/>
                  </a:cubicBezTo>
                  <a:cubicBezTo>
                    <a:pt x="0" y="430530"/>
                    <a:pt x="77470" y="45720"/>
                    <a:pt x="77470" y="45720"/>
                  </a:cubicBezTo>
                </a:path>
              </a:pathLst>
            </a:custGeom>
            <a:solidFill>
              <a:srgbClr val="FFF234">
                <a:alpha val="49804"/>
              </a:srgbClr>
            </a:solidFill>
            <a:ln cap="sq">
              <a:noFill/>
              <a:prstDash val="solid"/>
              <a:miter/>
            </a:ln>
          </p:spPr>
        </p:sp>
      </p:grpSp>
      <p:grpSp>
        <p:nvGrpSpPr>
          <p:cNvPr name="Group 16" id="16"/>
          <p:cNvGrpSpPr/>
          <p:nvPr/>
        </p:nvGrpSpPr>
        <p:grpSpPr>
          <a:xfrm rot="0">
            <a:off x="3738562" y="2265045"/>
            <a:ext cx="848677" cy="477203"/>
            <a:chOff x="0" y="0"/>
            <a:chExt cx="1131570" cy="636270"/>
          </a:xfrm>
        </p:grpSpPr>
        <p:sp>
          <p:nvSpPr>
            <p:cNvPr name="Freeform 17" id="17"/>
            <p:cNvSpPr/>
            <p:nvPr/>
          </p:nvSpPr>
          <p:spPr>
            <a:xfrm flipH="false" flipV="false" rot="0">
              <a:off x="17780" y="-34290"/>
              <a:ext cx="1143000" cy="689610"/>
            </a:xfrm>
            <a:custGeom>
              <a:avLst/>
              <a:gdLst/>
              <a:ahLst/>
              <a:cxnLst/>
              <a:rect r="r" b="b" t="t" l="l"/>
              <a:pathLst>
                <a:path h="689610" w="1143000">
                  <a:moveTo>
                    <a:pt x="33020" y="160020"/>
                  </a:moveTo>
                  <a:cubicBezTo>
                    <a:pt x="681990" y="90170"/>
                    <a:pt x="974090" y="0"/>
                    <a:pt x="1062990" y="85090"/>
                  </a:cubicBezTo>
                  <a:cubicBezTo>
                    <a:pt x="1143000" y="162560"/>
                    <a:pt x="1139190" y="463550"/>
                    <a:pt x="1062990" y="542290"/>
                  </a:cubicBezTo>
                  <a:cubicBezTo>
                    <a:pt x="984250" y="622300"/>
                    <a:pt x="748030" y="541020"/>
                    <a:pt x="588010" y="552450"/>
                  </a:cubicBezTo>
                  <a:cubicBezTo>
                    <a:pt x="422910" y="565150"/>
                    <a:pt x="177800" y="689610"/>
                    <a:pt x="87630" y="618490"/>
                  </a:cubicBezTo>
                  <a:cubicBezTo>
                    <a:pt x="0" y="551180"/>
                    <a:pt x="33020" y="160020"/>
                    <a:pt x="33020" y="160020"/>
                  </a:cubicBezTo>
                </a:path>
              </a:pathLst>
            </a:custGeom>
            <a:solidFill>
              <a:srgbClr val="FFF234">
                <a:alpha val="49804"/>
              </a:srgbClr>
            </a:solidFill>
            <a:ln cap="sq">
              <a:noFill/>
              <a:prstDash val="solid"/>
              <a:miter/>
            </a:ln>
          </p:spPr>
        </p:sp>
      </p:grpSp>
      <p:grpSp>
        <p:nvGrpSpPr>
          <p:cNvPr name="Group 18" id="18"/>
          <p:cNvGrpSpPr/>
          <p:nvPr/>
        </p:nvGrpSpPr>
        <p:grpSpPr>
          <a:xfrm rot="0">
            <a:off x="7239000" y="3549015"/>
            <a:ext cx="888682" cy="490538"/>
            <a:chOff x="0" y="0"/>
            <a:chExt cx="1184910" cy="654050"/>
          </a:xfrm>
        </p:grpSpPr>
        <p:sp>
          <p:nvSpPr>
            <p:cNvPr name="Freeform 19" id="19"/>
            <p:cNvSpPr/>
            <p:nvPr/>
          </p:nvSpPr>
          <p:spPr>
            <a:xfrm flipH="false" flipV="false" rot="0">
              <a:off x="50800" y="34290"/>
              <a:ext cx="1092200" cy="600710"/>
            </a:xfrm>
            <a:custGeom>
              <a:avLst/>
              <a:gdLst/>
              <a:ahLst/>
              <a:cxnLst/>
              <a:rect r="r" b="b" t="t" l="l"/>
              <a:pathLst>
                <a:path h="600710" w="1092200">
                  <a:moveTo>
                    <a:pt x="0" y="120650"/>
                  </a:moveTo>
                  <a:cubicBezTo>
                    <a:pt x="325120" y="46990"/>
                    <a:pt x="454660" y="33020"/>
                    <a:pt x="558800" y="25400"/>
                  </a:cubicBezTo>
                  <a:cubicBezTo>
                    <a:pt x="651510" y="17780"/>
                    <a:pt x="817880" y="0"/>
                    <a:pt x="822960" y="16510"/>
                  </a:cubicBezTo>
                  <a:cubicBezTo>
                    <a:pt x="825500" y="26670"/>
                    <a:pt x="741680" y="43180"/>
                    <a:pt x="739140" y="69850"/>
                  </a:cubicBezTo>
                  <a:cubicBezTo>
                    <a:pt x="735330" y="127000"/>
                    <a:pt x="1092200" y="302260"/>
                    <a:pt x="1082040" y="372110"/>
                  </a:cubicBezTo>
                  <a:cubicBezTo>
                    <a:pt x="1074420" y="422910"/>
                    <a:pt x="939800" y="455930"/>
                    <a:pt x="861060" y="473710"/>
                  </a:cubicBezTo>
                  <a:cubicBezTo>
                    <a:pt x="778510" y="492760"/>
                    <a:pt x="685800" y="474980"/>
                    <a:pt x="598170" y="480060"/>
                  </a:cubicBezTo>
                  <a:cubicBezTo>
                    <a:pt x="510540" y="486410"/>
                    <a:pt x="419100" y="492760"/>
                    <a:pt x="335280" y="508000"/>
                  </a:cubicBezTo>
                  <a:cubicBezTo>
                    <a:pt x="256540" y="523240"/>
                    <a:pt x="166370" y="600710"/>
                    <a:pt x="111760" y="568960"/>
                  </a:cubicBezTo>
                  <a:cubicBezTo>
                    <a:pt x="34290" y="524510"/>
                    <a:pt x="0" y="120650"/>
                    <a:pt x="0" y="120650"/>
                  </a:cubicBezTo>
                </a:path>
              </a:pathLst>
            </a:custGeom>
            <a:solidFill>
              <a:srgbClr val="FFF234">
                <a:alpha val="49804"/>
              </a:srgbClr>
            </a:solidFill>
            <a:ln cap="sq">
              <a:noFill/>
              <a:prstDash val="solid"/>
              <a:miter/>
            </a:ln>
          </p:spPr>
        </p:sp>
      </p:grpSp>
      <p:grpSp>
        <p:nvGrpSpPr>
          <p:cNvPr name="Group 20" id="20"/>
          <p:cNvGrpSpPr/>
          <p:nvPr/>
        </p:nvGrpSpPr>
        <p:grpSpPr>
          <a:xfrm rot="0">
            <a:off x="2603183" y="8116253"/>
            <a:ext cx="975360" cy="422910"/>
            <a:chOff x="0" y="0"/>
            <a:chExt cx="1300480" cy="563880"/>
          </a:xfrm>
        </p:grpSpPr>
        <p:sp>
          <p:nvSpPr>
            <p:cNvPr name="Freeform 21" id="21"/>
            <p:cNvSpPr/>
            <p:nvPr/>
          </p:nvSpPr>
          <p:spPr>
            <a:xfrm flipH="false" flipV="false" rot="0">
              <a:off x="-44450" y="50800"/>
              <a:ext cx="1388110" cy="613410"/>
            </a:xfrm>
            <a:custGeom>
              <a:avLst/>
              <a:gdLst/>
              <a:ahLst/>
              <a:cxnLst/>
              <a:rect r="r" b="b" t="t" l="l"/>
              <a:pathLst>
                <a:path h="613410" w="1388110">
                  <a:moveTo>
                    <a:pt x="95250" y="0"/>
                  </a:moveTo>
                  <a:cubicBezTo>
                    <a:pt x="1388110" y="93980"/>
                    <a:pt x="1388110" y="361950"/>
                    <a:pt x="1294130" y="457200"/>
                  </a:cubicBezTo>
                  <a:cubicBezTo>
                    <a:pt x="1141730" y="609600"/>
                    <a:pt x="248920" y="613410"/>
                    <a:pt x="95250" y="461010"/>
                  </a:cubicBezTo>
                  <a:cubicBezTo>
                    <a:pt x="0" y="367030"/>
                    <a:pt x="95250" y="0"/>
                    <a:pt x="95250" y="0"/>
                  </a:cubicBezTo>
                </a:path>
              </a:pathLst>
            </a:custGeom>
            <a:solidFill>
              <a:srgbClr val="FFF234">
                <a:alpha val="49804"/>
              </a:srgbClr>
            </a:solidFill>
            <a:ln cap="sq">
              <a:noFill/>
              <a:prstDash val="solid"/>
              <a:miter/>
            </a:ln>
          </p:spPr>
        </p:sp>
      </p:grpSp>
      <p:grpSp>
        <p:nvGrpSpPr>
          <p:cNvPr name="Group 22" id="22"/>
          <p:cNvGrpSpPr/>
          <p:nvPr/>
        </p:nvGrpSpPr>
        <p:grpSpPr>
          <a:xfrm rot="0">
            <a:off x="6215062" y="7419022"/>
            <a:ext cx="1196340" cy="477203"/>
            <a:chOff x="0" y="0"/>
            <a:chExt cx="1595120" cy="636270"/>
          </a:xfrm>
        </p:grpSpPr>
        <p:sp>
          <p:nvSpPr>
            <p:cNvPr name="Freeform 23" id="23"/>
            <p:cNvSpPr/>
            <p:nvPr/>
          </p:nvSpPr>
          <p:spPr>
            <a:xfrm flipH="false" flipV="false" rot="0">
              <a:off x="12700" y="-68580"/>
              <a:ext cx="1620520" cy="737870"/>
            </a:xfrm>
            <a:custGeom>
              <a:avLst/>
              <a:gdLst/>
              <a:ahLst/>
              <a:cxnLst/>
              <a:rect r="r" b="b" t="t" l="l"/>
              <a:pathLst>
                <a:path h="737870" w="1620520">
                  <a:moveTo>
                    <a:pt x="38100" y="194310"/>
                  </a:moveTo>
                  <a:cubicBezTo>
                    <a:pt x="932180" y="118110"/>
                    <a:pt x="1410970" y="0"/>
                    <a:pt x="1531620" y="119380"/>
                  </a:cubicBezTo>
                  <a:cubicBezTo>
                    <a:pt x="1620520" y="205740"/>
                    <a:pt x="1619250" y="487680"/>
                    <a:pt x="1531620" y="576580"/>
                  </a:cubicBezTo>
                  <a:cubicBezTo>
                    <a:pt x="1413510" y="695960"/>
                    <a:pt x="955040" y="574040"/>
                    <a:pt x="699770" y="589280"/>
                  </a:cubicBezTo>
                  <a:cubicBezTo>
                    <a:pt x="481330" y="601980"/>
                    <a:pt x="196850" y="737870"/>
                    <a:pt x="91440" y="652780"/>
                  </a:cubicBezTo>
                  <a:cubicBezTo>
                    <a:pt x="0" y="580390"/>
                    <a:pt x="38100" y="194310"/>
                    <a:pt x="38100" y="194310"/>
                  </a:cubicBezTo>
                </a:path>
              </a:pathLst>
            </a:custGeom>
            <a:solidFill>
              <a:srgbClr val="FFF234">
                <a:alpha val="49804"/>
              </a:srgbClr>
            </a:solidFill>
            <a:ln cap="sq">
              <a:noFill/>
              <a:prstDash val="solid"/>
              <a:miter/>
            </a:ln>
          </p:spPr>
        </p:sp>
      </p:grpSp>
      <p:grpSp>
        <p:nvGrpSpPr>
          <p:cNvPr name="Group 24" id="24"/>
          <p:cNvGrpSpPr/>
          <p:nvPr/>
        </p:nvGrpSpPr>
        <p:grpSpPr>
          <a:xfrm rot="0">
            <a:off x="13571220" y="7382828"/>
            <a:ext cx="1402080" cy="478155"/>
            <a:chOff x="0" y="0"/>
            <a:chExt cx="1869440" cy="637540"/>
          </a:xfrm>
        </p:grpSpPr>
        <p:sp>
          <p:nvSpPr>
            <p:cNvPr name="Freeform 25" id="25"/>
            <p:cNvSpPr/>
            <p:nvPr/>
          </p:nvSpPr>
          <p:spPr>
            <a:xfrm flipH="false" flipV="false" rot="0">
              <a:off x="-38100" y="46990"/>
              <a:ext cx="1860550" cy="656590"/>
            </a:xfrm>
            <a:custGeom>
              <a:avLst/>
              <a:gdLst/>
              <a:ahLst/>
              <a:cxnLst/>
              <a:rect r="r" b="b" t="t" l="l"/>
              <a:pathLst>
                <a:path h="656590" w="1860550">
                  <a:moveTo>
                    <a:pt x="88900" y="76200"/>
                  </a:moveTo>
                  <a:cubicBezTo>
                    <a:pt x="1051560" y="67310"/>
                    <a:pt x="1134110" y="41910"/>
                    <a:pt x="1230630" y="34290"/>
                  </a:cubicBezTo>
                  <a:cubicBezTo>
                    <a:pt x="1316990" y="27940"/>
                    <a:pt x="1403350" y="34290"/>
                    <a:pt x="1474470" y="27940"/>
                  </a:cubicBezTo>
                  <a:cubicBezTo>
                    <a:pt x="1531620" y="22860"/>
                    <a:pt x="1582420" y="1270"/>
                    <a:pt x="1629410" y="3810"/>
                  </a:cubicBezTo>
                  <a:cubicBezTo>
                    <a:pt x="1667510" y="5080"/>
                    <a:pt x="1704340" y="12700"/>
                    <a:pt x="1734820" y="29210"/>
                  </a:cubicBezTo>
                  <a:cubicBezTo>
                    <a:pt x="1766570" y="45720"/>
                    <a:pt x="1797050" y="72390"/>
                    <a:pt x="1817370" y="101600"/>
                  </a:cubicBezTo>
                  <a:cubicBezTo>
                    <a:pt x="1837690" y="130810"/>
                    <a:pt x="1851660" y="168910"/>
                    <a:pt x="1856740" y="203200"/>
                  </a:cubicBezTo>
                  <a:cubicBezTo>
                    <a:pt x="1860550" y="238760"/>
                    <a:pt x="1855470" y="279400"/>
                    <a:pt x="1844040" y="312420"/>
                  </a:cubicBezTo>
                  <a:cubicBezTo>
                    <a:pt x="1831340" y="345440"/>
                    <a:pt x="1808480" y="378460"/>
                    <a:pt x="1781810" y="402590"/>
                  </a:cubicBezTo>
                  <a:cubicBezTo>
                    <a:pt x="1755140" y="425450"/>
                    <a:pt x="1713230" y="444500"/>
                    <a:pt x="1685290" y="453390"/>
                  </a:cubicBezTo>
                  <a:cubicBezTo>
                    <a:pt x="1664970" y="459740"/>
                    <a:pt x="1652270" y="463550"/>
                    <a:pt x="1630680" y="461010"/>
                  </a:cubicBezTo>
                  <a:cubicBezTo>
                    <a:pt x="1590040" y="454660"/>
                    <a:pt x="1474470" y="431800"/>
                    <a:pt x="1466850" y="392430"/>
                  </a:cubicBezTo>
                  <a:cubicBezTo>
                    <a:pt x="1454150" y="328930"/>
                    <a:pt x="1804670" y="134620"/>
                    <a:pt x="1791970" y="71120"/>
                  </a:cubicBezTo>
                  <a:cubicBezTo>
                    <a:pt x="1784350" y="31750"/>
                    <a:pt x="1628140" y="7620"/>
                    <a:pt x="1629410" y="3810"/>
                  </a:cubicBezTo>
                  <a:cubicBezTo>
                    <a:pt x="1629410" y="0"/>
                    <a:pt x="1704340" y="12700"/>
                    <a:pt x="1734820" y="29210"/>
                  </a:cubicBezTo>
                  <a:cubicBezTo>
                    <a:pt x="1766570" y="45720"/>
                    <a:pt x="1797050" y="72390"/>
                    <a:pt x="1817370" y="101600"/>
                  </a:cubicBezTo>
                  <a:cubicBezTo>
                    <a:pt x="1837690" y="130810"/>
                    <a:pt x="1850390" y="173990"/>
                    <a:pt x="1856740" y="203200"/>
                  </a:cubicBezTo>
                  <a:cubicBezTo>
                    <a:pt x="1860550" y="224790"/>
                    <a:pt x="1860550" y="237490"/>
                    <a:pt x="1856740" y="259080"/>
                  </a:cubicBezTo>
                  <a:cubicBezTo>
                    <a:pt x="1851660" y="288290"/>
                    <a:pt x="1833880" y="335280"/>
                    <a:pt x="1818640" y="360680"/>
                  </a:cubicBezTo>
                  <a:cubicBezTo>
                    <a:pt x="1807210" y="379730"/>
                    <a:pt x="1798320" y="389890"/>
                    <a:pt x="1781810" y="402590"/>
                  </a:cubicBezTo>
                  <a:cubicBezTo>
                    <a:pt x="1757680" y="420370"/>
                    <a:pt x="1732280" y="439420"/>
                    <a:pt x="1685290" y="453390"/>
                  </a:cubicBezTo>
                  <a:cubicBezTo>
                    <a:pt x="1582420" y="483870"/>
                    <a:pt x="1303020" y="480060"/>
                    <a:pt x="1163320" y="496570"/>
                  </a:cubicBezTo>
                  <a:cubicBezTo>
                    <a:pt x="1068070" y="508000"/>
                    <a:pt x="1028700" y="525780"/>
                    <a:pt x="924560" y="533400"/>
                  </a:cubicBezTo>
                  <a:cubicBezTo>
                    <a:pt x="731520" y="548640"/>
                    <a:pt x="208280" y="656590"/>
                    <a:pt x="88900" y="538480"/>
                  </a:cubicBezTo>
                  <a:cubicBezTo>
                    <a:pt x="0" y="450850"/>
                    <a:pt x="88900" y="76200"/>
                    <a:pt x="88900" y="76200"/>
                  </a:cubicBezTo>
                </a:path>
              </a:pathLst>
            </a:custGeom>
            <a:solidFill>
              <a:srgbClr val="FFF234">
                <a:alpha val="49804"/>
              </a:srgbClr>
            </a:solidFill>
            <a:ln cap="sq">
              <a:noFill/>
              <a:prstDash val="solid"/>
              <a:miter/>
            </a:ln>
          </p:spPr>
        </p:sp>
      </p:grpSp>
      <p:grpSp>
        <p:nvGrpSpPr>
          <p:cNvPr name="Group 26" id="26"/>
          <p:cNvGrpSpPr/>
          <p:nvPr/>
        </p:nvGrpSpPr>
        <p:grpSpPr>
          <a:xfrm rot="0">
            <a:off x="10709910" y="8043862"/>
            <a:ext cx="925830" cy="482918"/>
            <a:chOff x="0" y="0"/>
            <a:chExt cx="1234440" cy="643890"/>
          </a:xfrm>
        </p:grpSpPr>
        <p:sp>
          <p:nvSpPr>
            <p:cNvPr name="Freeform 27" id="27"/>
            <p:cNvSpPr/>
            <p:nvPr/>
          </p:nvSpPr>
          <p:spPr>
            <a:xfrm flipH="false" flipV="false" rot="0">
              <a:off x="-25400" y="50800"/>
              <a:ext cx="1219200" cy="598170"/>
            </a:xfrm>
            <a:custGeom>
              <a:avLst/>
              <a:gdLst/>
              <a:ahLst/>
              <a:cxnLst/>
              <a:rect r="r" b="b" t="t" l="l"/>
              <a:pathLst>
                <a:path h="598170" w="1219200">
                  <a:moveTo>
                    <a:pt x="124460" y="0"/>
                  </a:moveTo>
                  <a:cubicBezTo>
                    <a:pt x="1008380" y="124460"/>
                    <a:pt x="1200150" y="165100"/>
                    <a:pt x="1209040" y="231140"/>
                  </a:cubicBezTo>
                  <a:cubicBezTo>
                    <a:pt x="1219200" y="308610"/>
                    <a:pt x="980440" y="495300"/>
                    <a:pt x="817880" y="542290"/>
                  </a:cubicBezTo>
                  <a:cubicBezTo>
                    <a:pt x="618490" y="598170"/>
                    <a:pt x="173990" y="580390"/>
                    <a:pt x="76200" y="458470"/>
                  </a:cubicBezTo>
                  <a:cubicBezTo>
                    <a:pt x="0" y="363220"/>
                    <a:pt x="124460" y="0"/>
                    <a:pt x="124460" y="0"/>
                  </a:cubicBezTo>
                </a:path>
              </a:pathLst>
            </a:custGeom>
            <a:solidFill>
              <a:srgbClr val="FFF234">
                <a:alpha val="49804"/>
              </a:srgbClr>
            </a:solidFill>
            <a:ln cap="sq">
              <a:noFill/>
              <a:prstDash val="solid"/>
              <a:miter/>
            </a:ln>
          </p:spPr>
        </p:sp>
      </p:grpSp>
      <p:grpSp>
        <p:nvGrpSpPr>
          <p:cNvPr name="Group 28" id="28"/>
          <p:cNvGrpSpPr/>
          <p:nvPr/>
        </p:nvGrpSpPr>
        <p:grpSpPr>
          <a:xfrm rot="0">
            <a:off x="11387138" y="2228850"/>
            <a:ext cx="872490" cy="491490"/>
            <a:chOff x="0" y="0"/>
            <a:chExt cx="1163320" cy="655320"/>
          </a:xfrm>
        </p:grpSpPr>
        <p:sp>
          <p:nvSpPr>
            <p:cNvPr name="Freeform 29" id="29"/>
            <p:cNvSpPr/>
            <p:nvPr/>
          </p:nvSpPr>
          <p:spPr>
            <a:xfrm flipH="false" flipV="false" rot="0">
              <a:off x="50800" y="38100"/>
              <a:ext cx="1073150" cy="593090"/>
            </a:xfrm>
            <a:custGeom>
              <a:avLst/>
              <a:gdLst/>
              <a:ahLst/>
              <a:cxnLst/>
              <a:rect r="r" b="b" t="t" l="l"/>
              <a:pathLst>
                <a:path h="593090" w="1073150">
                  <a:moveTo>
                    <a:pt x="0" y="115570"/>
                  </a:moveTo>
                  <a:cubicBezTo>
                    <a:pt x="561340" y="6350"/>
                    <a:pt x="624840" y="0"/>
                    <a:pt x="712470" y="12700"/>
                  </a:cubicBezTo>
                  <a:cubicBezTo>
                    <a:pt x="819150" y="27940"/>
                    <a:pt x="1049020" y="62230"/>
                    <a:pt x="1060450" y="121920"/>
                  </a:cubicBezTo>
                  <a:cubicBezTo>
                    <a:pt x="1073150" y="187960"/>
                    <a:pt x="697230" y="351790"/>
                    <a:pt x="704850" y="408940"/>
                  </a:cubicBezTo>
                  <a:cubicBezTo>
                    <a:pt x="708660" y="441960"/>
                    <a:pt x="838200" y="457200"/>
                    <a:pt x="835660" y="469900"/>
                  </a:cubicBezTo>
                  <a:cubicBezTo>
                    <a:pt x="833120" y="485140"/>
                    <a:pt x="666750" y="463550"/>
                    <a:pt x="577850" y="471170"/>
                  </a:cubicBezTo>
                  <a:cubicBezTo>
                    <a:pt x="483870" y="478790"/>
                    <a:pt x="370840" y="501650"/>
                    <a:pt x="285750" y="519430"/>
                  </a:cubicBezTo>
                  <a:cubicBezTo>
                    <a:pt x="217170" y="533400"/>
                    <a:pt x="148590" y="593090"/>
                    <a:pt x="102870" y="566420"/>
                  </a:cubicBezTo>
                  <a:cubicBezTo>
                    <a:pt x="31750" y="521970"/>
                    <a:pt x="0" y="115570"/>
                    <a:pt x="0" y="115570"/>
                  </a:cubicBezTo>
                </a:path>
              </a:pathLst>
            </a:custGeom>
            <a:solidFill>
              <a:srgbClr val="FFF234">
                <a:alpha val="49804"/>
              </a:srgbClr>
            </a:solidFill>
            <a:ln cap="sq">
              <a:noFill/>
              <a:prstDash val="solid"/>
              <a:miter/>
            </a:ln>
          </p:spPr>
        </p:sp>
      </p:grpSp>
      <p:grpSp>
        <p:nvGrpSpPr>
          <p:cNvPr name="Group 30" id="30"/>
          <p:cNvGrpSpPr/>
          <p:nvPr/>
        </p:nvGrpSpPr>
        <p:grpSpPr>
          <a:xfrm rot="0">
            <a:off x="3493770" y="6191250"/>
            <a:ext cx="1222058" cy="455295"/>
            <a:chOff x="0" y="0"/>
            <a:chExt cx="1629410" cy="607060"/>
          </a:xfrm>
        </p:grpSpPr>
        <p:sp>
          <p:nvSpPr>
            <p:cNvPr name="Freeform 31" id="31"/>
            <p:cNvSpPr/>
            <p:nvPr/>
          </p:nvSpPr>
          <p:spPr>
            <a:xfrm flipH="false" flipV="false" rot="0">
              <a:off x="49530" y="-44450"/>
              <a:ext cx="1620520" cy="599440"/>
            </a:xfrm>
            <a:custGeom>
              <a:avLst/>
              <a:gdLst/>
              <a:ahLst/>
              <a:cxnLst/>
              <a:rect r="r" b="b" t="t" l="l"/>
              <a:pathLst>
                <a:path h="599440" w="1620520">
                  <a:moveTo>
                    <a:pt x="1527810" y="599440"/>
                  </a:moveTo>
                  <a:cubicBezTo>
                    <a:pt x="360680" y="594360"/>
                    <a:pt x="248920" y="585470"/>
                    <a:pt x="190500" y="574040"/>
                  </a:cubicBezTo>
                  <a:cubicBezTo>
                    <a:pt x="165100" y="568960"/>
                    <a:pt x="156210" y="567690"/>
                    <a:pt x="138430" y="558800"/>
                  </a:cubicBezTo>
                  <a:cubicBezTo>
                    <a:pt x="111760" y="544830"/>
                    <a:pt x="71120" y="514350"/>
                    <a:pt x="50800" y="491490"/>
                  </a:cubicBezTo>
                  <a:cubicBezTo>
                    <a:pt x="36830" y="476250"/>
                    <a:pt x="29210" y="464820"/>
                    <a:pt x="21590" y="444500"/>
                  </a:cubicBezTo>
                  <a:cubicBezTo>
                    <a:pt x="11430" y="417830"/>
                    <a:pt x="1270" y="367030"/>
                    <a:pt x="1270" y="337820"/>
                  </a:cubicBezTo>
                  <a:cubicBezTo>
                    <a:pt x="1270" y="316230"/>
                    <a:pt x="2540" y="303530"/>
                    <a:pt x="10160" y="283210"/>
                  </a:cubicBezTo>
                  <a:cubicBezTo>
                    <a:pt x="20320" y="255270"/>
                    <a:pt x="40640" y="214630"/>
                    <a:pt x="66040" y="189230"/>
                  </a:cubicBezTo>
                  <a:cubicBezTo>
                    <a:pt x="90170" y="163830"/>
                    <a:pt x="124460" y="142240"/>
                    <a:pt x="158750" y="130810"/>
                  </a:cubicBezTo>
                  <a:cubicBezTo>
                    <a:pt x="193040" y="120650"/>
                    <a:pt x="265430" y="114300"/>
                    <a:pt x="267970" y="123190"/>
                  </a:cubicBezTo>
                  <a:cubicBezTo>
                    <a:pt x="271780" y="135890"/>
                    <a:pt x="67310" y="237490"/>
                    <a:pt x="64770" y="232410"/>
                  </a:cubicBezTo>
                  <a:cubicBezTo>
                    <a:pt x="62230" y="228600"/>
                    <a:pt x="209550" y="77470"/>
                    <a:pt x="251460" y="95250"/>
                  </a:cubicBezTo>
                  <a:cubicBezTo>
                    <a:pt x="311150" y="120650"/>
                    <a:pt x="266700" y="534670"/>
                    <a:pt x="311150" y="548640"/>
                  </a:cubicBezTo>
                  <a:cubicBezTo>
                    <a:pt x="332740" y="556260"/>
                    <a:pt x="401320" y="468630"/>
                    <a:pt x="397510" y="462280"/>
                  </a:cubicBezTo>
                  <a:cubicBezTo>
                    <a:pt x="392430" y="454660"/>
                    <a:pt x="247650" y="571500"/>
                    <a:pt x="190500" y="574040"/>
                  </a:cubicBezTo>
                  <a:cubicBezTo>
                    <a:pt x="151130" y="575310"/>
                    <a:pt x="118110" y="552450"/>
                    <a:pt x="90170" y="530860"/>
                  </a:cubicBezTo>
                  <a:cubicBezTo>
                    <a:pt x="62230" y="509270"/>
                    <a:pt x="35560" y="471170"/>
                    <a:pt x="21590" y="444500"/>
                  </a:cubicBezTo>
                  <a:cubicBezTo>
                    <a:pt x="11430" y="426720"/>
                    <a:pt x="7620" y="414020"/>
                    <a:pt x="5080" y="392430"/>
                  </a:cubicBezTo>
                  <a:cubicBezTo>
                    <a:pt x="1270" y="363220"/>
                    <a:pt x="0" y="317500"/>
                    <a:pt x="10160" y="283210"/>
                  </a:cubicBezTo>
                  <a:cubicBezTo>
                    <a:pt x="20320" y="248920"/>
                    <a:pt x="40640" y="214630"/>
                    <a:pt x="66040" y="189230"/>
                  </a:cubicBezTo>
                  <a:cubicBezTo>
                    <a:pt x="90170" y="163830"/>
                    <a:pt x="130810" y="142240"/>
                    <a:pt x="158750" y="130810"/>
                  </a:cubicBezTo>
                  <a:cubicBezTo>
                    <a:pt x="177800" y="123190"/>
                    <a:pt x="187960" y="121920"/>
                    <a:pt x="213360" y="120650"/>
                  </a:cubicBezTo>
                  <a:cubicBezTo>
                    <a:pt x="269240" y="118110"/>
                    <a:pt x="368300" y="138430"/>
                    <a:pt x="490220" y="142240"/>
                  </a:cubicBezTo>
                  <a:cubicBezTo>
                    <a:pt x="726440" y="151130"/>
                    <a:pt x="1390650" y="0"/>
                    <a:pt x="1527810" y="138430"/>
                  </a:cubicBezTo>
                  <a:cubicBezTo>
                    <a:pt x="1620520" y="229870"/>
                    <a:pt x="1527810" y="599440"/>
                    <a:pt x="1527810" y="599440"/>
                  </a:cubicBezTo>
                </a:path>
              </a:pathLst>
            </a:custGeom>
            <a:solidFill>
              <a:srgbClr val="FFF234">
                <a:alpha val="49804"/>
              </a:srgbClr>
            </a:solidFill>
            <a:ln cap="sq">
              <a:noFill/>
              <a:prstDash val="solid"/>
              <a:miter/>
            </a:ln>
          </p:spPr>
        </p:sp>
      </p:grpSp>
      <p:grpSp>
        <p:nvGrpSpPr>
          <p:cNvPr name="Group 32" id="32"/>
          <p:cNvGrpSpPr/>
          <p:nvPr/>
        </p:nvGrpSpPr>
        <p:grpSpPr>
          <a:xfrm rot="0">
            <a:off x="10563225" y="6135053"/>
            <a:ext cx="1195388" cy="456247"/>
            <a:chOff x="0" y="0"/>
            <a:chExt cx="1593850" cy="608330"/>
          </a:xfrm>
        </p:grpSpPr>
        <p:sp>
          <p:nvSpPr>
            <p:cNvPr name="Freeform 33" id="33"/>
            <p:cNvSpPr/>
            <p:nvPr/>
          </p:nvSpPr>
          <p:spPr>
            <a:xfrm flipH="false" flipV="false" rot="0">
              <a:off x="-22860" y="-7620"/>
              <a:ext cx="1649730" cy="669290"/>
            </a:xfrm>
            <a:custGeom>
              <a:avLst/>
              <a:gdLst/>
              <a:ahLst/>
              <a:cxnLst/>
              <a:rect r="r" b="b" t="t" l="l"/>
              <a:pathLst>
                <a:path h="669290" w="1649730">
                  <a:moveTo>
                    <a:pt x="73660" y="58420"/>
                  </a:moveTo>
                  <a:cubicBezTo>
                    <a:pt x="589280" y="63500"/>
                    <a:pt x="713740" y="80010"/>
                    <a:pt x="869950" y="87630"/>
                  </a:cubicBezTo>
                  <a:cubicBezTo>
                    <a:pt x="1071880" y="97790"/>
                    <a:pt x="1461770" y="0"/>
                    <a:pt x="1565910" y="107950"/>
                  </a:cubicBezTo>
                  <a:cubicBezTo>
                    <a:pt x="1649730" y="194310"/>
                    <a:pt x="1649730" y="482600"/>
                    <a:pt x="1564640" y="565150"/>
                  </a:cubicBezTo>
                  <a:cubicBezTo>
                    <a:pt x="1457960" y="669290"/>
                    <a:pt x="1041400" y="553720"/>
                    <a:pt x="838200" y="543560"/>
                  </a:cubicBezTo>
                  <a:cubicBezTo>
                    <a:pt x="689610" y="535940"/>
                    <a:pt x="581660" y="519430"/>
                    <a:pt x="453390" y="515620"/>
                  </a:cubicBezTo>
                  <a:cubicBezTo>
                    <a:pt x="326390" y="511810"/>
                    <a:pt x="139700" y="585470"/>
                    <a:pt x="73660" y="520700"/>
                  </a:cubicBezTo>
                  <a:cubicBezTo>
                    <a:pt x="0" y="448310"/>
                    <a:pt x="73660" y="58420"/>
                    <a:pt x="73660" y="58420"/>
                  </a:cubicBezTo>
                </a:path>
              </a:pathLst>
            </a:custGeom>
            <a:solidFill>
              <a:srgbClr val="FFF234">
                <a:alpha val="49804"/>
              </a:srgbClr>
            </a:solidFill>
            <a:ln cap="sq">
              <a:noFill/>
              <a:prstDash val="solid"/>
              <a:miter/>
            </a:ln>
          </p:spPr>
        </p:sp>
      </p:grpSp>
      <p:grpSp>
        <p:nvGrpSpPr>
          <p:cNvPr name="Group 34" id="34"/>
          <p:cNvGrpSpPr/>
          <p:nvPr/>
        </p:nvGrpSpPr>
        <p:grpSpPr>
          <a:xfrm rot="0">
            <a:off x="5329238" y="6025515"/>
            <a:ext cx="1679258" cy="438150"/>
            <a:chOff x="0" y="0"/>
            <a:chExt cx="2239010" cy="584200"/>
          </a:xfrm>
        </p:grpSpPr>
        <p:sp>
          <p:nvSpPr>
            <p:cNvPr name="Freeform 35" id="35"/>
            <p:cNvSpPr/>
            <p:nvPr/>
          </p:nvSpPr>
          <p:spPr>
            <a:xfrm flipH="false" flipV="false" rot="0">
              <a:off x="-27940" y="-105410"/>
              <a:ext cx="2313940" cy="817880"/>
            </a:xfrm>
            <a:custGeom>
              <a:avLst/>
              <a:gdLst/>
              <a:ahLst/>
              <a:cxnLst/>
              <a:rect r="r" b="b" t="t" l="l"/>
              <a:pathLst>
                <a:path h="817880" w="2313940">
                  <a:moveTo>
                    <a:pt x="96520" y="156210"/>
                  </a:moveTo>
                  <a:cubicBezTo>
                    <a:pt x="1083310" y="182880"/>
                    <a:pt x="2035810" y="0"/>
                    <a:pt x="2214880" y="180340"/>
                  </a:cubicBezTo>
                  <a:cubicBezTo>
                    <a:pt x="2313940" y="279400"/>
                    <a:pt x="2313940" y="538480"/>
                    <a:pt x="2214880" y="637540"/>
                  </a:cubicBezTo>
                  <a:cubicBezTo>
                    <a:pt x="2034540" y="817880"/>
                    <a:pt x="1075690" y="638810"/>
                    <a:pt x="681990" y="632460"/>
                  </a:cubicBezTo>
                  <a:cubicBezTo>
                    <a:pt x="434340" y="629920"/>
                    <a:pt x="168910" y="713740"/>
                    <a:pt x="78740" y="617220"/>
                  </a:cubicBezTo>
                  <a:cubicBezTo>
                    <a:pt x="0" y="533400"/>
                    <a:pt x="96520" y="156210"/>
                    <a:pt x="96520" y="156210"/>
                  </a:cubicBezTo>
                </a:path>
              </a:pathLst>
            </a:custGeom>
            <a:solidFill>
              <a:srgbClr val="FFF234">
                <a:alpha val="49804"/>
              </a:srgbClr>
            </a:solidFill>
            <a:ln cap="sq">
              <a:noFill/>
              <a:prstDash val="solid"/>
              <a:miter/>
            </a:ln>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3275523" y="3447287"/>
            <a:ext cx="11736953" cy="4360360"/>
            <a:chOff x="0" y="0"/>
            <a:chExt cx="15649271" cy="5813814"/>
          </a:xfrm>
        </p:grpSpPr>
        <p:sp>
          <p:nvSpPr>
            <p:cNvPr name="TextBox 5" id="5"/>
            <p:cNvSpPr txBox="true"/>
            <p:nvPr/>
          </p:nvSpPr>
          <p:spPr>
            <a:xfrm rot="0">
              <a:off x="0" y="161925"/>
              <a:ext cx="15649271" cy="4834277"/>
            </a:xfrm>
            <a:prstGeom prst="rect">
              <a:avLst/>
            </a:prstGeom>
          </p:spPr>
          <p:txBody>
            <a:bodyPr anchor="t" rtlCol="false" tIns="0" lIns="0" bIns="0" rIns="0">
              <a:spAutoFit/>
            </a:bodyPr>
            <a:lstStyle/>
            <a:p>
              <a:pPr algn="ctr">
                <a:lnSpc>
                  <a:spcPts val="9311"/>
                </a:lnSpc>
              </a:pPr>
            </a:p>
            <a:p>
              <a:pPr algn="ctr">
                <a:lnSpc>
                  <a:spcPts val="9311"/>
                </a:lnSpc>
              </a:pPr>
              <a:r>
                <a:rPr lang="en-US" sz="9311">
                  <a:solidFill>
                    <a:srgbClr val="332792"/>
                  </a:solidFill>
                  <a:latin typeface="Bebas Neue Cyrillic"/>
                  <a:ea typeface="Bebas Neue Cyrillic"/>
                  <a:cs typeface="Bebas Neue Cyrillic"/>
                  <a:sym typeface="Bebas Neue Cyrillic"/>
                </a:rPr>
                <a:t>Text vectorization</a:t>
              </a:r>
            </a:p>
            <a:p>
              <a:pPr algn="ctr">
                <a:lnSpc>
                  <a:spcPts val="9311"/>
                </a:lnSpc>
              </a:pPr>
            </a:p>
          </p:txBody>
        </p:sp>
        <p:sp>
          <p:nvSpPr>
            <p:cNvPr name="TextBox 6" id="6"/>
            <p:cNvSpPr txBox="true"/>
            <p:nvPr/>
          </p:nvSpPr>
          <p:spPr>
            <a:xfrm rot="0">
              <a:off x="905099" y="5295629"/>
              <a:ext cx="13839074"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1829352" y="736600"/>
            <a:ext cx="15169815" cy="669925"/>
          </a:xfrm>
          <a:prstGeom prst="rect">
            <a:avLst/>
          </a:prstGeom>
        </p:spPr>
        <p:txBody>
          <a:bodyPr anchor="t" rtlCol="false" tIns="0" lIns="0" bIns="0" rIns="0">
            <a:spAutoFit/>
          </a:bodyPr>
          <a:lstStyle/>
          <a:p>
            <a:pPr algn="l">
              <a:lnSpc>
                <a:spcPts val="5000"/>
              </a:lnSpc>
            </a:pPr>
            <a:r>
              <a:rPr lang="en-US" sz="5000">
                <a:solidFill>
                  <a:srgbClr val="FFFFFF"/>
                </a:solidFill>
                <a:latin typeface="Bebas Neue Cyrillic"/>
                <a:ea typeface="Bebas Neue Cyrillic"/>
                <a:cs typeface="Bebas Neue Cyrillic"/>
                <a:sym typeface="Bebas Neue Cyrillic"/>
              </a:rPr>
              <a:t>tf.keras.layers.TextVectorization</a:t>
            </a:r>
          </a:p>
        </p:txBody>
      </p:sp>
      <p:sp>
        <p:nvSpPr>
          <p:cNvPr name="TextBox 11" id="11"/>
          <p:cNvSpPr txBox="true"/>
          <p:nvPr/>
        </p:nvSpPr>
        <p:spPr>
          <a:xfrm rot="0">
            <a:off x="1829352" y="1647614"/>
            <a:ext cx="13415078" cy="511974"/>
          </a:xfrm>
          <a:prstGeom prst="rect">
            <a:avLst/>
          </a:prstGeom>
        </p:spPr>
        <p:txBody>
          <a:bodyPr anchor="t" rtlCol="false" tIns="0" lIns="0" bIns="0" rIns="0">
            <a:spAutoFit/>
          </a:bodyPr>
          <a:lstStyle/>
          <a:p>
            <a:pPr algn="l">
              <a:lnSpc>
                <a:spcPts val="4199"/>
              </a:lnSpc>
            </a:pPr>
            <a:r>
              <a:rPr lang="en-US" sz="2999">
                <a:solidFill>
                  <a:srgbClr val="FFFFFF"/>
                </a:solidFill>
                <a:latin typeface="Prompt Light"/>
                <a:ea typeface="Prompt Light"/>
                <a:cs typeface="Prompt Light"/>
                <a:sym typeface="Prompt Light"/>
              </a:rPr>
              <a:t>A preprocessing layer which maps text features to integer sequences.</a:t>
            </a:r>
          </a:p>
        </p:txBody>
      </p:sp>
      <p:sp>
        <p:nvSpPr>
          <p:cNvPr name="TextBox 12" id="12"/>
          <p:cNvSpPr txBox="true"/>
          <p:nvPr/>
        </p:nvSpPr>
        <p:spPr>
          <a:xfrm rot="0">
            <a:off x="1829352" y="2378663"/>
            <a:ext cx="13415078" cy="5221605"/>
          </a:xfrm>
          <a:prstGeom prst="rect">
            <a:avLst/>
          </a:prstGeom>
        </p:spPr>
        <p:txBody>
          <a:bodyPr anchor="t" rtlCol="false" tIns="0" lIns="0" bIns="0" rIns="0">
            <a:spAutoFit/>
          </a:bodyPr>
          <a:lstStyle/>
          <a:p>
            <a:pPr algn="l" marL="712467" indent="-356233" lvl="1">
              <a:lnSpc>
                <a:spcPts val="4619"/>
              </a:lnSpc>
              <a:buFont typeface="Arial"/>
              <a:buChar char="•"/>
            </a:pPr>
            <a:r>
              <a:rPr lang="en-US" sz="3299">
                <a:solidFill>
                  <a:srgbClr val="FFFFFF"/>
                </a:solidFill>
                <a:latin typeface="Prompt Light"/>
                <a:ea typeface="Prompt Light"/>
                <a:cs typeface="Prompt Light"/>
                <a:sym typeface="Prompt Light"/>
              </a:rPr>
              <a:t>Tokenization: Splits the text into tokens, typically words or subwords.</a:t>
            </a:r>
          </a:p>
          <a:p>
            <a:pPr algn="l" marL="712467" indent="-356233" lvl="1">
              <a:lnSpc>
                <a:spcPts val="4619"/>
              </a:lnSpc>
              <a:buFont typeface="Arial"/>
              <a:buChar char="•"/>
            </a:pPr>
            <a:r>
              <a:rPr lang="en-US" sz="3299">
                <a:solidFill>
                  <a:srgbClr val="FFFFFF"/>
                </a:solidFill>
                <a:latin typeface="Prompt Light"/>
                <a:ea typeface="Prompt Light"/>
                <a:cs typeface="Prompt Light"/>
                <a:sym typeface="Prompt Light"/>
              </a:rPr>
              <a:t>Vocabulary Generation: Builds a vocabulary from the text data, mapping each token to a unique integer.</a:t>
            </a:r>
          </a:p>
          <a:p>
            <a:pPr algn="l" marL="712467" indent="-356233" lvl="1">
              <a:lnSpc>
                <a:spcPts val="4619"/>
              </a:lnSpc>
              <a:buFont typeface="Arial"/>
              <a:buChar char="•"/>
            </a:pPr>
            <a:r>
              <a:rPr lang="en-US" sz="3299">
                <a:solidFill>
                  <a:srgbClr val="FFFFFF"/>
                </a:solidFill>
                <a:latin typeface="Prompt Light"/>
                <a:ea typeface="Prompt Light"/>
                <a:cs typeface="Prompt Light"/>
                <a:sym typeface="Prompt Light"/>
              </a:rPr>
              <a:t>Text Standardization: Applies basic text preprocessing like lowercasing and punctuation removal.</a:t>
            </a:r>
          </a:p>
          <a:p>
            <a:pPr algn="l" marL="712467" indent="-356233" lvl="1">
              <a:lnSpc>
                <a:spcPts val="4619"/>
              </a:lnSpc>
              <a:buFont typeface="Arial"/>
              <a:buChar char="•"/>
            </a:pPr>
            <a:r>
              <a:rPr lang="en-US" sz="3299">
                <a:solidFill>
                  <a:srgbClr val="FFFFFF"/>
                </a:solidFill>
                <a:latin typeface="Prompt Light"/>
                <a:ea typeface="Prompt Light"/>
                <a:cs typeface="Prompt Light"/>
                <a:sym typeface="Prompt Light"/>
              </a:rPr>
              <a:t>Output Format: Produces either a dense representation (e.g., one-hot encoding) or a sparse representation (e.g., indices).</a:t>
            </a:r>
          </a:p>
          <a:p>
            <a:pPr algn="l">
              <a:lnSpc>
                <a:spcPts val="461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4656317" y="4810311"/>
            <a:ext cx="11482111" cy="5159598"/>
          </a:xfrm>
          <a:custGeom>
            <a:avLst/>
            <a:gdLst/>
            <a:ahLst/>
            <a:cxnLst/>
            <a:rect r="r" b="b" t="t" l="l"/>
            <a:pathLst>
              <a:path h="5159598" w="11482111">
                <a:moveTo>
                  <a:pt x="0" y="0"/>
                </a:moveTo>
                <a:lnTo>
                  <a:pt x="11482111" y="0"/>
                </a:lnTo>
                <a:lnTo>
                  <a:pt x="11482111" y="5159598"/>
                </a:lnTo>
                <a:lnTo>
                  <a:pt x="0" y="5159598"/>
                </a:lnTo>
                <a:lnTo>
                  <a:pt x="0" y="0"/>
                </a:lnTo>
                <a:close/>
              </a:path>
            </a:pathLst>
          </a:custGeom>
          <a:blipFill>
            <a:blip r:embed="rId7"/>
            <a:stretch>
              <a:fillRect l="0" t="0" r="0" b="0"/>
            </a:stretch>
          </a:blipFill>
        </p:spPr>
      </p:sp>
      <p:sp>
        <p:nvSpPr>
          <p:cNvPr name="TextBox 11" id="11"/>
          <p:cNvSpPr txBox="true"/>
          <p:nvPr/>
        </p:nvSpPr>
        <p:spPr>
          <a:xfrm rot="0">
            <a:off x="1829352" y="736600"/>
            <a:ext cx="15169815" cy="669925"/>
          </a:xfrm>
          <a:prstGeom prst="rect">
            <a:avLst/>
          </a:prstGeom>
        </p:spPr>
        <p:txBody>
          <a:bodyPr anchor="t" rtlCol="false" tIns="0" lIns="0" bIns="0" rIns="0">
            <a:spAutoFit/>
          </a:bodyPr>
          <a:lstStyle/>
          <a:p>
            <a:pPr algn="l">
              <a:lnSpc>
                <a:spcPts val="5000"/>
              </a:lnSpc>
            </a:pPr>
            <a:r>
              <a:rPr lang="en-US" sz="5000">
                <a:solidFill>
                  <a:srgbClr val="FFFFFF"/>
                </a:solidFill>
                <a:latin typeface="Bebas Neue Cyrillic"/>
                <a:ea typeface="Bebas Neue Cyrillic"/>
                <a:cs typeface="Bebas Neue Cyrillic"/>
                <a:sym typeface="Bebas Neue Cyrillic"/>
              </a:rPr>
              <a:t>Initialization Parameters</a:t>
            </a:r>
          </a:p>
        </p:txBody>
      </p:sp>
      <p:sp>
        <p:nvSpPr>
          <p:cNvPr name="TextBox 12" id="12"/>
          <p:cNvSpPr txBox="true"/>
          <p:nvPr/>
        </p:nvSpPr>
        <p:spPr>
          <a:xfrm rot="0">
            <a:off x="3566087" y="1590012"/>
            <a:ext cx="11696343" cy="2657475"/>
          </a:xfrm>
          <a:prstGeom prst="rect">
            <a:avLst/>
          </a:prstGeom>
        </p:spPr>
        <p:txBody>
          <a:bodyPr anchor="t" rtlCol="false" tIns="0" lIns="0" bIns="0" rIns="0">
            <a:spAutoFit/>
          </a:bodyPr>
          <a:lstStyle/>
          <a:p>
            <a:pPr algn="ctr">
              <a:lnSpc>
                <a:spcPts val="4200"/>
              </a:lnSpc>
            </a:pPr>
          </a:p>
          <a:p>
            <a:pPr algn="ctr">
              <a:lnSpc>
                <a:spcPts val="4200"/>
              </a:lnSpc>
            </a:pPr>
            <a:r>
              <a:rPr lang="en-US" sz="3000">
                <a:solidFill>
                  <a:srgbClr val="FFFFFF"/>
                </a:solidFill>
                <a:latin typeface="Prompt Bold"/>
                <a:ea typeface="Prompt Bold"/>
                <a:cs typeface="Prompt Bold"/>
                <a:sym typeface="Prompt Bold"/>
              </a:rPr>
              <a:t>max_tokens:</a:t>
            </a:r>
            <a:r>
              <a:rPr lang="en-US" sz="3000">
                <a:solidFill>
                  <a:srgbClr val="FFFFFF"/>
                </a:solidFill>
                <a:latin typeface="Prompt Light"/>
                <a:ea typeface="Prompt Light"/>
                <a:cs typeface="Prompt Light"/>
                <a:sym typeface="Prompt Light"/>
              </a:rPr>
              <a:t> Maximum size of the vocabulary.</a:t>
            </a:r>
          </a:p>
          <a:p>
            <a:pPr algn="ctr">
              <a:lnSpc>
                <a:spcPts val="4200"/>
              </a:lnSpc>
            </a:pPr>
            <a:r>
              <a:rPr lang="en-US" sz="3000">
                <a:solidFill>
                  <a:srgbClr val="FFFFFF"/>
                </a:solidFill>
                <a:latin typeface="Prompt Bold"/>
                <a:ea typeface="Prompt Bold"/>
                <a:cs typeface="Prompt Bold"/>
                <a:sym typeface="Prompt Bold"/>
              </a:rPr>
              <a:t>output_sequence_length:</a:t>
            </a:r>
            <a:r>
              <a:rPr lang="en-US" sz="3000">
                <a:solidFill>
                  <a:srgbClr val="FFFFFF"/>
                </a:solidFill>
                <a:latin typeface="Prompt Light"/>
                <a:ea typeface="Prompt Light"/>
                <a:cs typeface="Prompt Light"/>
                <a:sym typeface="Prompt Light"/>
              </a:rPr>
              <a:t> Fixed length for padded sequences..</a:t>
            </a:r>
          </a:p>
          <a:p>
            <a:pPr algn="ctr">
              <a:lnSpc>
                <a:spcPts val="4200"/>
              </a:lnSpc>
            </a:pPr>
            <a:r>
              <a:rPr lang="en-US" sz="3000">
                <a:solidFill>
                  <a:srgbClr val="FFFFFF"/>
                </a:solidFill>
                <a:latin typeface="Prompt Bold"/>
                <a:ea typeface="Prompt Bold"/>
                <a:cs typeface="Prompt Bold"/>
                <a:sym typeface="Prompt Bold"/>
              </a:rPr>
              <a:t>standardize:</a:t>
            </a:r>
            <a:r>
              <a:rPr lang="en-US" sz="3000">
                <a:solidFill>
                  <a:srgbClr val="FFFFFF"/>
                </a:solidFill>
                <a:latin typeface="Prompt Light"/>
                <a:ea typeface="Prompt Light"/>
                <a:cs typeface="Prompt Light"/>
                <a:sym typeface="Prompt Light"/>
              </a:rPr>
              <a:t> Specifies the text standardization method.</a:t>
            </a:r>
          </a:p>
          <a:p>
            <a:pPr algn="ctr">
              <a:lnSpc>
                <a:spcPts val="4200"/>
              </a:lnSpc>
            </a:pPr>
            <a:r>
              <a:rPr lang="en-US" sz="3000">
                <a:solidFill>
                  <a:srgbClr val="FFFFFF"/>
                </a:solidFill>
                <a:latin typeface="Prompt Bold"/>
                <a:ea typeface="Prompt Bold"/>
                <a:cs typeface="Prompt Bold"/>
                <a:sym typeface="Prompt Bold"/>
              </a:rPr>
              <a:t>split:</a:t>
            </a:r>
            <a:r>
              <a:rPr lang="en-US" sz="3000">
                <a:solidFill>
                  <a:srgbClr val="FFFFFF"/>
                </a:solidFill>
                <a:latin typeface="Prompt Light"/>
                <a:ea typeface="Prompt Light"/>
                <a:cs typeface="Prompt Light"/>
                <a:sym typeface="Prompt Light"/>
              </a:rPr>
              <a:t> Defines the tokenization method.</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2447822" y="4088374"/>
            <a:ext cx="13932873" cy="4971397"/>
          </a:xfrm>
          <a:custGeom>
            <a:avLst/>
            <a:gdLst/>
            <a:ahLst/>
            <a:cxnLst/>
            <a:rect r="r" b="b" t="t" l="l"/>
            <a:pathLst>
              <a:path h="4971397" w="13932873">
                <a:moveTo>
                  <a:pt x="0" y="0"/>
                </a:moveTo>
                <a:lnTo>
                  <a:pt x="13932874" y="0"/>
                </a:lnTo>
                <a:lnTo>
                  <a:pt x="13932874" y="4971397"/>
                </a:lnTo>
                <a:lnTo>
                  <a:pt x="0" y="4971397"/>
                </a:lnTo>
                <a:lnTo>
                  <a:pt x="0" y="0"/>
                </a:lnTo>
                <a:close/>
              </a:path>
            </a:pathLst>
          </a:custGeom>
          <a:blipFill>
            <a:blip r:embed="rId2"/>
            <a:stretch>
              <a:fillRect l="0" t="0" r="0" b="0"/>
            </a:stretch>
          </a:blipFill>
        </p:spPr>
      </p:sp>
      <p:sp>
        <p:nvSpPr>
          <p:cNvPr name="TextBox 3" id="3"/>
          <p:cNvSpPr txBox="true"/>
          <p:nvPr/>
        </p:nvSpPr>
        <p:spPr>
          <a:xfrm rot="0">
            <a:off x="1829352" y="630238"/>
            <a:ext cx="15169815" cy="930275"/>
          </a:xfrm>
          <a:prstGeom prst="rect">
            <a:avLst/>
          </a:prstGeom>
        </p:spPr>
        <p:txBody>
          <a:bodyPr anchor="t" rtlCol="false" tIns="0" lIns="0" bIns="0" rIns="0">
            <a:spAutoFit/>
          </a:bodyPr>
          <a:lstStyle/>
          <a:p>
            <a:pPr algn="l">
              <a:lnSpc>
                <a:spcPts val="6999"/>
              </a:lnSpc>
            </a:pPr>
            <a:r>
              <a:rPr lang="en-US" sz="6999">
                <a:solidFill>
                  <a:srgbClr val="FFFFFF"/>
                </a:solidFill>
                <a:latin typeface="Bebas Neue Cyrillic"/>
                <a:ea typeface="Bebas Neue Cyrillic"/>
                <a:cs typeface="Bebas Neue Cyrillic"/>
                <a:sym typeface="Bebas Neue Cyrillic"/>
              </a:rPr>
              <a:t>Embedding</a:t>
            </a:r>
          </a:p>
        </p:txBody>
      </p:sp>
      <p:sp>
        <p:nvSpPr>
          <p:cNvPr name="TextBox 4" id="4"/>
          <p:cNvSpPr txBox="true"/>
          <p:nvPr/>
        </p:nvSpPr>
        <p:spPr>
          <a:xfrm rot="0">
            <a:off x="270259" y="1995768"/>
            <a:ext cx="18288000" cy="1590675"/>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Prompt Light"/>
                <a:ea typeface="Prompt Light"/>
                <a:cs typeface="Prompt Light"/>
                <a:sym typeface="Prompt Light"/>
              </a:rPr>
              <a:t>Word Embeddings are dense representations of the individual words in a text, taking into account the context and other surrounding words that that individual word occurs with.</a:t>
            </a:r>
          </a:p>
          <a:p>
            <a:pPr algn="ctr">
              <a:lnSpc>
                <a:spcPts val="4200"/>
              </a:lnSpc>
              <a:spcBef>
                <a:spcPct val="0"/>
              </a:spcBef>
            </a:pPr>
            <a:r>
              <a:rPr lang="en-US" sz="3000">
                <a:solidFill>
                  <a:srgbClr val="FFFFFF"/>
                </a:solidFill>
                <a:latin typeface="Prompt Light"/>
                <a:ea typeface="Prompt Light"/>
                <a:cs typeface="Prompt Light"/>
                <a:sym typeface="Prompt Light"/>
              </a:rPr>
              <a:t>The dimensions of this real-valued vector can be chosen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3275523" y="4617501"/>
            <a:ext cx="11736953" cy="2019932"/>
            <a:chOff x="0" y="0"/>
            <a:chExt cx="15649271" cy="2693243"/>
          </a:xfrm>
        </p:grpSpPr>
        <p:sp>
          <p:nvSpPr>
            <p:cNvPr name="TextBox 5" id="5"/>
            <p:cNvSpPr txBox="true"/>
            <p:nvPr/>
          </p:nvSpPr>
          <p:spPr>
            <a:xfrm rot="0">
              <a:off x="0" y="161925"/>
              <a:ext cx="15649271" cy="1713706"/>
            </a:xfrm>
            <a:prstGeom prst="rect">
              <a:avLst/>
            </a:prstGeom>
          </p:spPr>
          <p:txBody>
            <a:bodyPr anchor="t" rtlCol="false" tIns="0" lIns="0" bIns="0" rIns="0">
              <a:spAutoFit/>
            </a:bodyPr>
            <a:lstStyle/>
            <a:p>
              <a:pPr algn="ctr">
                <a:lnSpc>
                  <a:spcPts val="9311"/>
                </a:lnSpc>
              </a:pPr>
              <a:r>
                <a:rPr lang="en-US" sz="9311">
                  <a:solidFill>
                    <a:srgbClr val="332792"/>
                  </a:solidFill>
                  <a:latin typeface="Bebas Neue Cyrillic"/>
                  <a:ea typeface="Bebas Neue Cyrillic"/>
                  <a:cs typeface="Bebas Neue Cyrillic"/>
                  <a:sym typeface="Bebas Neue Cyrillic"/>
                </a:rPr>
                <a:t>What is RNN?</a:t>
              </a:r>
            </a:p>
          </p:txBody>
        </p:sp>
        <p:sp>
          <p:nvSpPr>
            <p:cNvPr name="TextBox 6" id="6"/>
            <p:cNvSpPr txBox="true"/>
            <p:nvPr/>
          </p:nvSpPr>
          <p:spPr>
            <a:xfrm rot="0">
              <a:off x="905099" y="2175058"/>
              <a:ext cx="13839074"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14613373" y="6393204"/>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10" id="10"/>
          <p:cNvGrpSpPr/>
          <p:nvPr/>
        </p:nvGrpSpPr>
        <p:grpSpPr>
          <a:xfrm rot="0">
            <a:off x="2089485" y="1361871"/>
            <a:ext cx="15169815" cy="5315718"/>
            <a:chOff x="0" y="0"/>
            <a:chExt cx="20226419" cy="7087624"/>
          </a:xfrm>
        </p:grpSpPr>
        <p:sp>
          <p:nvSpPr>
            <p:cNvPr name="TextBox 11" id="11"/>
            <p:cNvSpPr txBox="true"/>
            <p:nvPr/>
          </p:nvSpPr>
          <p:spPr>
            <a:xfrm rot="0">
              <a:off x="0" y="219075"/>
              <a:ext cx="20226419" cy="4208947"/>
            </a:xfrm>
            <a:prstGeom prst="rect">
              <a:avLst/>
            </a:prstGeom>
          </p:spPr>
          <p:txBody>
            <a:bodyPr anchor="t" rtlCol="false" tIns="0" lIns="0" bIns="0" rIns="0">
              <a:spAutoFit/>
            </a:bodyPr>
            <a:lstStyle/>
            <a:p>
              <a:pPr algn="l">
                <a:lnSpc>
                  <a:spcPts val="11999"/>
                </a:lnSpc>
              </a:pPr>
              <a:r>
                <a:rPr lang="en-US" sz="11999">
                  <a:solidFill>
                    <a:srgbClr val="FFFFFF"/>
                  </a:solidFill>
                  <a:latin typeface="Bebas Neue Cyrillic"/>
                  <a:ea typeface="Bebas Neue Cyrillic"/>
                  <a:cs typeface="Bebas Neue Cyrillic"/>
                  <a:sym typeface="Bebas Neue Cyrillic"/>
                </a:rPr>
                <a:t>recurrent Neural Networks (RNN) </a:t>
              </a:r>
            </a:p>
          </p:txBody>
        </p:sp>
        <p:sp>
          <p:nvSpPr>
            <p:cNvPr name="TextBox 12" id="12"/>
            <p:cNvSpPr txBox="true"/>
            <p:nvPr/>
          </p:nvSpPr>
          <p:spPr>
            <a:xfrm rot="0">
              <a:off x="0" y="4799084"/>
              <a:ext cx="17886770" cy="2288541"/>
            </a:xfrm>
            <a:prstGeom prst="rect">
              <a:avLst/>
            </a:prstGeom>
          </p:spPr>
          <p:txBody>
            <a:bodyPr anchor="t" rtlCol="false" tIns="0" lIns="0" bIns="0" rIns="0">
              <a:spAutoFit/>
            </a:bodyPr>
            <a:lstStyle/>
            <a:p>
              <a:pPr algn="l">
                <a:lnSpc>
                  <a:spcPts val="4619"/>
                </a:lnSpc>
              </a:pPr>
              <a:r>
                <a:rPr lang="en-US" sz="3299">
                  <a:solidFill>
                    <a:srgbClr val="FFFFFF"/>
                  </a:solidFill>
                  <a:latin typeface="Prompt Light"/>
                  <a:ea typeface="Prompt Light"/>
                  <a:cs typeface="Prompt Light"/>
                  <a:sym typeface="Prompt Light"/>
                </a:rPr>
                <a:t>A recurrent neural network (RNN) is a deep learning model that is trained to process and convert a </a:t>
              </a:r>
              <a:r>
                <a:rPr lang="en-US" sz="3299">
                  <a:solidFill>
                    <a:srgbClr val="FF66C4"/>
                  </a:solidFill>
                  <a:latin typeface="Prompt Light"/>
                  <a:ea typeface="Prompt Light"/>
                  <a:cs typeface="Prompt Light"/>
                  <a:sym typeface="Prompt Light"/>
                </a:rPr>
                <a:t>sequential data</a:t>
              </a:r>
              <a:r>
                <a:rPr lang="en-US" sz="3299">
                  <a:solidFill>
                    <a:srgbClr val="FFFFFF"/>
                  </a:solidFill>
                  <a:latin typeface="Prompt Light"/>
                  <a:ea typeface="Prompt Light"/>
                  <a:cs typeface="Prompt Light"/>
                  <a:sym typeface="Prompt Light"/>
                </a:rPr>
                <a:t> input into a specific sequential data output.</a:t>
              </a:r>
            </a:p>
          </p:txBody>
        </p:sp>
      </p:grpSp>
      <p:sp>
        <p:nvSpPr>
          <p:cNvPr name="TextBox 13" id="13"/>
          <p:cNvSpPr txBox="true"/>
          <p:nvPr/>
        </p:nvSpPr>
        <p:spPr>
          <a:xfrm rot="0">
            <a:off x="2089485" y="7148065"/>
            <a:ext cx="11394411" cy="1154430"/>
          </a:xfrm>
          <a:prstGeom prst="rect">
            <a:avLst/>
          </a:prstGeom>
        </p:spPr>
        <p:txBody>
          <a:bodyPr anchor="t" rtlCol="false" tIns="0" lIns="0" bIns="0" rIns="0">
            <a:spAutoFit/>
          </a:bodyPr>
          <a:lstStyle/>
          <a:p>
            <a:pPr algn="ctr">
              <a:lnSpc>
                <a:spcPts val="4619"/>
              </a:lnSpc>
              <a:spcBef>
                <a:spcPct val="0"/>
              </a:spcBef>
            </a:pPr>
            <a:r>
              <a:rPr lang="en-US" sz="3299">
                <a:solidFill>
                  <a:srgbClr val="FFFFFF"/>
                </a:solidFill>
                <a:latin typeface="Prompt Light"/>
                <a:ea typeface="Prompt Light"/>
                <a:cs typeface="Prompt Light"/>
                <a:sym typeface="Prompt Light"/>
              </a:rPr>
              <a:t>Sequential data is data—such as </a:t>
            </a:r>
            <a:r>
              <a:rPr lang="en-US" sz="3299">
                <a:solidFill>
                  <a:srgbClr val="FF66C4"/>
                </a:solidFill>
                <a:latin typeface="Prompt Light"/>
                <a:ea typeface="Prompt Light"/>
                <a:cs typeface="Prompt Light"/>
                <a:sym typeface="Prompt Light"/>
              </a:rPr>
              <a:t>words</a:t>
            </a:r>
            <a:r>
              <a:rPr lang="en-US" sz="3299">
                <a:solidFill>
                  <a:srgbClr val="FFFFFF"/>
                </a:solidFill>
                <a:latin typeface="Prompt Light"/>
                <a:ea typeface="Prompt Light"/>
                <a:cs typeface="Prompt Light"/>
                <a:sym typeface="Prompt Light"/>
              </a:rPr>
              <a:t>, </a:t>
            </a:r>
            <a:r>
              <a:rPr lang="en-US" sz="3299">
                <a:solidFill>
                  <a:srgbClr val="FF66C4"/>
                </a:solidFill>
                <a:latin typeface="Prompt Light"/>
                <a:ea typeface="Prompt Light"/>
                <a:cs typeface="Prompt Light"/>
                <a:sym typeface="Prompt Light"/>
              </a:rPr>
              <a:t>sentences</a:t>
            </a:r>
            <a:r>
              <a:rPr lang="en-US" sz="3299">
                <a:solidFill>
                  <a:srgbClr val="FFFFFF"/>
                </a:solidFill>
                <a:latin typeface="Prompt Light"/>
                <a:ea typeface="Prompt Light"/>
                <a:cs typeface="Prompt Light"/>
                <a:sym typeface="Prompt Light"/>
              </a:rPr>
              <a:t>, or </a:t>
            </a:r>
            <a:r>
              <a:rPr lang="en-US" sz="3299">
                <a:solidFill>
                  <a:srgbClr val="FF66C4"/>
                </a:solidFill>
                <a:latin typeface="Prompt Light"/>
                <a:ea typeface="Prompt Light"/>
                <a:cs typeface="Prompt Light"/>
                <a:sym typeface="Prompt Light"/>
              </a:rPr>
              <a:t>time-series data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237059">
            <a:off x="11163707" y="2075627"/>
            <a:ext cx="12059223" cy="9186935"/>
          </a:xfrm>
          <a:custGeom>
            <a:avLst/>
            <a:gdLst/>
            <a:ahLst/>
            <a:cxnLst/>
            <a:rect r="r" b="b" t="t" l="l"/>
            <a:pathLst>
              <a:path h="9186935" w="12059223">
                <a:moveTo>
                  <a:pt x="0" y="0"/>
                </a:moveTo>
                <a:lnTo>
                  <a:pt x="12059223" y="0"/>
                </a:lnTo>
                <a:lnTo>
                  <a:pt x="12059223" y="9186935"/>
                </a:lnTo>
                <a:lnTo>
                  <a:pt x="0" y="91869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8999"/>
          </a:blip>
          <a:srcRect l="0" t="0" r="0" b="0"/>
          <a:stretch>
            <a:fillRect/>
          </a:stretch>
        </p:blipFill>
        <p:spPr>
          <a:xfrm flipH="false" flipV="false" rot="2105796">
            <a:off x="12813658" y="917582"/>
            <a:ext cx="10948683" cy="10512425"/>
          </a:xfrm>
          <a:prstGeom prst="rect">
            <a:avLst/>
          </a:prstGeom>
        </p:spPr>
      </p:pic>
      <p:grpSp>
        <p:nvGrpSpPr>
          <p:cNvPr name="Group 4" id="4"/>
          <p:cNvGrpSpPr/>
          <p:nvPr/>
        </p:nvGrpSpPr>
        <p:grpSpPr>
          <a:xfrm rot="-6307712">
            <a:off x="14947930" y="1260289"/>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0" y="578606"/>
            <a:ext cx="13602700" cy="1405013"/>
          </a:xfrm>
          <a:prstGeom prst="rect">
            <a:avLst/>
          </a:prstGeom>
        </p:spPr>
        <p:txBody>
          <a:bodyPr anchor="t" rtlCol="false" tIns="0" lIns="0" bIns="0" rIns="0">
            <a:spAutoFit/>
          </a:bodyPr>
          <a:lstStyle/>
          <a:p>
            <a:pPr algn="ctr">
              <a:lnSpc>
                <a:spcPts val="9820"/>
              </a:lnSpc>
            </a:pPr>
            <a:r>
              <a:rPr lang="en-US" sz="12590" spc="-780">
                <a:solidFill>
                  <a:srgbClr val="332792"/>
                </a:solidFill>
                <a:latin typeface="Playfair Display Italics"/>
                <a:ea typeface="Playfair Display Italics"/>
                <a:cs typeface="Playfair Display Italics"/>
                <a:sym typeface="Playfair Display Italics"/>
              </a:rPr>
              <a:t>TEAM MEMBERS</a:t>
            </a:r>
          </a:p>
        </p:txBody>
      </p:sp>
      <p:sp>
        <p:nvSpPr>
          <p:cNvPr name="TextBox 11" id="11"/>
          <p:cNvSpPr txBox="true"/>
          <p:nvPr/>
        </p:nvSpPr>
        <p:spPr>
          <a:xfrm rot="0">
            <a:off x="0" y="2403475"/>
            <a:ext cx="13602700" cy="5251450"/>
          </a:xfrm>
          <a:prstGeom prst="rect">
            <a:avLst/>
          </a:prstGeom>
        </p:spPr>
        <p:txBody>
          <a:bodyPr anchor="t" rtlCol="false" tIns="0" lIns="0" bIns="0" rIns="0">
            <a:spAutoFit/>
          </a:bodyPr>
          <a:lstStyle/>
          <a:p>
            <a:pPr algn="ctr">
              <a:lnSpc>
                <a:spcPts val="8450"/>
              </a:lnSpc>
            </a:pPr>
            <a:r>
              <a:rPr lang="en-US" sz="5000" spc="-310">
                <a:solidFill>
                  <a:srgbClr val="332792"/>
                </a:solidFill>
                <a:latin typeface="Playfair Display Italics"/>
                <a:ea typeface="Playfair Display Italics"/>
                <a:cs typeface="Playfair Display Italics"/>
                <a:sym typeface="Playfair Display Italics"/>
              </a:rPr>
              <a:t>ABDELRAHMAN  GALHOM</a:t>
            </a:r>
          </a:p>
          <a:p>
            <a:pPr algn="ctr">
              <a:lnSpc>
                <a:spcPts val="8450"/>
              </a:lnSpc>
            </a:pPr>
            <a:r>
              <a:rPr lang="en-US" sz="5000" spc="-310">
                <a:solidFill>
                  <a:srgbClr val="332792"/>
                </a:solidFill>
                <a:latin typeface="Playfair Display Italics"/>
                <a:ea typeface="Playfair Display Italics"/>
                <a:cs typeface="Playfair Display Italics"/>
                <a:sym typeface="Playfair Display Italics"/>
              </a:rPr>
              <a:t>AHMED ASHRAF</a:t>
            </a:r>
          </a:p>
          <a:p>
            <a:pPr algn="ctr">
              <a:lnSpc>
                <a:spcPts val="8450"/>
              </a:lnSpc>
            </a:pPr>
            <a:r>
              <a:rPr lang="en-US" sz="5000" spc="-310">
                <a:solidFill>
                  <a:srgbClr val="332792"/>
                </a:solidFill>
                <a:latin typeface="Playfair Display Italics"/>
                <a:ea typeface="Playfair Display Italics"/>
                <a:cs typeface="Playfair Display Italics"/>
                <a:sym typeface="Playfair Display Italics"/>
              </a:rPr>
              <a:t>MOHAB ALI</a:t>
            </a:r>
          </a:p>
          <a:p>
            <a:pPr algn="ctr">
              <a:lnSpc>
                <a:spcPts val="8450"/>
              </a:lnSpc>
            </a:pPr>
            <a:r>
              <a:rPr lang="en-US" sz="5000" spc="-310">
                <a:solidFill>
                  <a:srgbClr val="332792"/>
                </a:solidFill>
                <a:latin typeface="Playfair Display Italics"/>
                <a:ea typeface="Playfair Display Italics"/>
                <a:cs typeface="Playfair Display Italics"/>
                <a:sym typeface="Playfair Display Italics"/>
              </a:rPr>
              <a:t>HEND KHALED ALY</a:t>
            </a:r>
          </a:p>
          <a:p>
            <a:pPr algn="ctr">
              <a:lnSpc>
                <a:spcPts val="8450"/>
              </a:lnSpc>
            </a:pPr>
            <a:r>
              <a:rPr lang="en-US" sz="5000" spc="-310">
                <a:solidFill>
                  <a:srgbClr val="332792"/>
                </a:solidFill>
                <a:latin typeface="Playfair Display Italics"/>
                <a:ea typeface="Playfair Display Italics"/>
                <a:cs typeface="Playfair Display Italics"/>
                <a:sym typeface="Playfair Display Italics"/>
              </a:rPr>
              <a:t>ANAN ZEWIL</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517405">
            <a:off x="-2873150" y="-102880"/>
            <a:ext cx="10179099" cy="10179099"/>
          </a:xfrm>
          <a:custGeom>
            <a:avLst/>
            <a:gdLst/>
            <a:ahLst/>
            <a:cxnLst/>
            <a:rect r="r" b="b" t="t" l="l"/>
            <a:pathLst>
              <a:path h="10179099" w="10179099">
                <a:moveTo>
                  <a:pt x="0" y="0"/>
                </a:moveTo>
                <a:lnTo>
                  <a:pt x="10179100" y="0"/>
                </a:lnTo>
                <a:lnTo>
                  <a:pt x="10179100" y="10179100"/>
                </a:lnTo>
                <a:lnTo>
                  <a:pt x="0" y="10179100"/>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51121" y="3702067"/>
            <a:ext cx="6646613" cy="3101942"/>
          </a:xfrm>
          <a:prstGeom prst="rect">
            <a:avLst/>
          </a:prstGeom>
        </p:spPr>
        <p:txBody>
          <a:bodyPr anchor="t" rtlCol="false" tIns="0" lIns="0" bIns="0" rIns="0">
            <a:spAutoFit/>
          </a:bodyPr>
          <a:lstStyle/>
          <a:p>
            <a:pPr algn="ctr">
              <a:lnSpc>
                <a:spcPts val="11999"/>
              </a:lnSpc>
            </a:pPr>
            <a:r>
              <a:rPr lang="en-US" sz="11999">
                <a:solidFill>
                  <a:srgbClr val="1B1457"/>
                </a:solidFill>
                <a:latin typeface="Bebas Neue Cyrillic"/>
                <a:ea typeface="Bebas Neue Cyrillic"/>
                <a:cs typeface="Bebas Neue Cyrillic"/>
                <a:sym typeface="Bebas Neue Cyrillic"/>
              </a:rPr>
              <a:t>how rnn works</a:t>
            </a:r>
          </a:p>
        </p:txBody>
      </p:sp>
      <p:sp>
        <p:nvSpPr>
          <p:cNvPr name="TextBox 4" id="4"/>
          <p:cNvSpPr txBox="true"/>
          <p:nvPr/>
        </p:nvSpPr>
        <p:spPr>
          <a:xfrm rot="0">
            <a:off x="4870862" y="447976"/>
            <a:ext cx="13008400" cy="3139440"/>
          </a:xfrm>
          <a:prstGeom prst="rect">
            <a:avLst/>
          </a:prstGeom>
        </p:spPr>
        <p:txBody>
          <a:bodyPr anchor="t" rtlCol="false" tIns="0" lIns="0" bIns="0" rIns="0">
            <a:spAutoFit/>
          </a:bodyPr>
          <a:lstStyle/>
          <a:p>
            <a:pPr algn="just">
              <a:lnSpc>
                <a:spcPts val="4479"/>
              </a:lnSpc>
            </a:pPr>
            <a:r>
              <a:rPr lang="en-US" sz="3199">
                <a:solidFill>
                  <a:srgbClr val="1B1457"/>
                </a:solidFill>
                <a:latin typeface="Prompt Bold"/>
                <a:ea typeface="Prompt Bold"/>
                <a:cs typeface="Prompt Bold"/>
                <a:sym typeface="Prompt Bold"/>
              </a:rPr>
              <a:t>Sequential Processing</a:t>
            </a:r>
          </a:p>
          <a:p>
            <a:pPr algn="just">
              <a:lnSpc>
                <a:spcPts val="4059"/>
              </a:lnSpc>
            </a:pPr>
            <a:r>
              <a:rPr lang="en-US" sz="2899">
                <a:solidFill>
                  <a:srgbClr val="1B1457"/>
                </a:solidFill>
                <a:latin typeface="Prompt"/>
                <a:ea typeface="Prompt"/>
                <a:cs typeface="Prompt"/>
                <a:sym typeface="Prompt"/>
              </a:rPr>
              <a:t>RNNs process data in sequences. For example, given a sentence, the network processes </a:t>
            </a:r>
            <a:r>
              <a:rPr lang="en-US" sz="2899">
                <a:solidFill>
                  <a:srgbClr val="FF66C4"/>
                </a:solidFill>
                <a:latin typeface="Prompt"/>
                <a:ea typeface="Prompt"/>
                <a:cs typeface="Prompt"/>
                <a:sym typeface="Prompt"/>
              </a:rPr>
              <a:t>one word at a time</a:t>
            </a:r>
            <a:r>
              <a:rPr lang="en-US" sz="2899">
                <a:solidFill>
                  <a:srgbClr val="1B1457"/>
                </a:solidFill>
                <a:latin typeface="Prompt"/>
                <a:ea typeface="Prompt"/>
                <a:cs typeface="Prompt"/>
                <a:sym typeface="Prompt"/>
              </a:rPr>
              <a:t>. As each word is processed, </a:t>
            </a:r>
          </a:p>
          <a:p>
            <a:pPr algn="just">
              <a:lnSpc>
                <a:spcPts val="4059"/>
              </a:lnSpc>
            </a:pPr>
            <a:r>
              <a:rPr lang="en-US" sz="2899">
                <a:solidFill>
                  <a:srgbClr val="1B1457"/>
                </a:solidFill>
                <a:latin typeface="Prompt"/>
                <a:ea typeface="Prompt"/>
                <a:cs typeface="Prompt"/>
                <a:sym typeface="Prompt"/>
              </a:rPr>
              <a:t>the network updates its internal state to capture information about the sequence so far.</a:t>
            </a:r>
          </a:p>
          <a:p>
            <a:pPr algn="just">
              <a:lnSpc>
                <a:spcPts val="4339"/>
              </a:lnSpc>
            </a:pPr>
          </a:p>
        </p:txBody>
      </p:sp>
      <p:sp>
        <p:nvSpPr>
          <p:cNvPr name="TextBox 5" id="5"/>
          <p:cNvSpPr txBox="true"/>
          <p:nvPr/>
        </p:nvSpPr>
        <p:spPr>
          <a:xfrm rot="0">
            <a:off x="6238367" y="3565222"/>
            <a:ext cx="11640896" cy="2785745"/>
          </a:xfrm>
          <a:prstGeom prst="rect">
            <a:avLst/>
          </a:prstGeom>
        </p:spPr>
        <p:txBody>
          <a:bodyPr anchor="t" rtlCol="false" tIns="0" lIns="0" bIns="0" rIns="0">
            <a:spAutoFit/>
          </a:bodyPr>
          <a:lstStyle/>
          <a:p>
            <a:pPr algn="just">
              <a:lnSpc>
                <a:spcPts val="4479"/>
              </a:lnSpc>
            </a:pPr>
            <a:r>
              <a:rPr lang="en-US" sz="3199">
                <a:solidFill>
                  <a:srgbClr val="1B1457"/>
                </a:solidFill>
                <a:latin typeface="Prompt Bold"/>
                <a:ea typeface="Prompt Bold"/>
                <a:cs typeface="Prompt Bold"/>
                <a:sym typeface="Prompt Bold"/>
              </a:rPr>
              <a:t>Hidden layer</a:t>
            </a:r>
          </a:p>
          <a:p>
            <a:pPr algn="just">
              <a:lnSpc>
                <a:spcPts val="4479"/>
              </a:lnSpc>
            </a:pPr>
            <a:r>
              <a:rPr lang="en-US" sz="3199">
                <a:solidFill>
                  <a:srgbClr val="1B1457"/>
                </a:solidFill>
                <a:latin typeface="Prompt"/>
                <a:ea typeface="Prompt"/>
                <a:cs typeface="Prompt"/>
                <a:sym typeface="Prompt"/>
              </a:rPr>
              <a:t>by passing the sequential data they receive to the hidden layers one step at a time. However, they also have a looping or iterative workflow .</a:t>
            </a:r>
          </a:p>
          <a:p>
            <a:pPr algn="just">
              <a:lnSpc>
                <a:spcPts val="4479"/>
              </a:lnSpc>
            </a:pPr>
            <a:r>
              <a:rPr lang="en-US" sz="3199">
                <a:solidFill>
                  <a:srgbClr val="FF66C4"/>
                </a:solidFill>
                <a:latin typeface="Prompt"/>
                <a:ea typeface="Prompt"/>
                <a:cs typeface="Prompt"/>
                <a:sym typeface="Prompt"/>
              </a:rPr>
              <a:t>give example </a:t>
            </a:r>
          </a:p>
        </p:txBody>
      </p:sp>
      <p:grpSp>
        <p:nvGrpSpPr>
          <p:cNvPr name="Group 6" id="6"/>
          <p:cNvGrpSpPr>
            <a:grpSpLocks noChangeAspect="true"/>
          </p:cNvGrpSpPr>
          <p:nvPr/>
        </p:nvGrpSpPr>
        <p:grpSpPr>
          <a:xfrm rot="0">
            <a:off x="3958455" y="583664"/>
            <a:ext cx="188320" cy="18832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nvGrpSpPr>
          <p:cNvPr name="Group 8" id="8"/>
          <p:cNvGrpSpPr>
            <a:grpSpLocks noChangeAspect="true"/>
          </p:cNvGrpSpPr>
          <p:nvPr/>
        </p:nvGrpSpPr>
        <p:grpSpPr>
          <a:xfrm rot="0">
            <a:off x="5525912" y="3996309"/>
            <a:ext cx="569580" cy="569580"/>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nvGrpSpPr>
          <p:cNvPr name="Group 10" id="10"/>
          <p:cNvGrpSpPr>
            <a:grpSpLocks noChangeAspect="true"/>
          </p:cNvGrpSpPr>
          <p:nvPr/>
        </p:nvGrpSpPr>
        <p:grpSpPr>
          <a:xfrm rot="0">
            <a:off x="4870862" y="7981084"/>
            <a:ext cx="364813" cy="364813"/>
            <a:chOff x="6705600" y="1371600"/>
            <a:chExt cx="10972800" cy="10972800"/>
          </a:xfrm>
        </p:grpSpPr>
        <p:sp>
          <p:nvSpPr>
            <p:cNvPr name="Freeform 11" id="11"/>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sp>
        <p:nvSpPr>
          <p:cNvPr name="TextBox 12" id="12"/>
          <p:cNvSpPr txBox="true"/>
          <p:nvPr/>
        </p:nvSpPr>
        <p:spPr>
          <a:xfrm rot="0">
            <a:off x="5682742" y="6750367"/>
            <a:ext cx="11887459" cy="2785745"/>
          </a:xfrm>
          <a:prstGeom prst="rect">
            <a:avLst/>
          </a:prstGeom>
        </p:spPr>
        <p:txBody>
          <a:bodyPr anchor="t" rtlCol="false" tIns="0" lIns="0" bIns="0" rIns="0">
            <a:spAutoFit/>
          </a:bodyPr>
          <a:lstStyle/>
          <a:p>
            <a:pPr algn="just">
              <a:lnSpc>
                <a:spcPts val="4479"/>
              </a:lnSpc>
            </a:pPr>
            <a:r>
              <a:rPr lang="en-US" sz="3199">
                <a:solidFill>
                  <a:srgbClr val="1B1457"/>
                </a:solidFill>
                <a:latin typeface="Prompt Bold"/>
                <a:ea typeface="Prompt Bold"/>
                <a:cs typeface="Prompt Bold"/>
                <a:sym typeface="Prompt Bold"/>
              </a:rPr>
              <a:t>Weight Sharing</a:t>
            </a:r>
          </a:p>
          <a:p>
            <a:pPr algn="just">
              <a:lnSpc>
                <a:spcPts val="4479"/>
              </a:lnSpc>
            </a:pPr>
            <a:r>
              <a:rPr lang="en-US" sz="3199">
                <a:solidFill>
                  <a:srgbClr val="1B1457"/>
                </a:solidFill>
                <a:latin typeface="Prompt"/>
                <a:ea typeface="Prompt"/>
                <a:cs typeface="Prompt"/>
                <a:sym typeface="Prompt"/>
              </a:rPr>
              <a:t>RNNs use the same </a:t>
            </a:r>
            <a:r>
              <a:rPr lang="en-US" sz="3199">
                <a:solidFill>
                  <a:srgbClr val="FF66C4"/>
                </a:solidFill>
                <a:latin typeface="Prompt"/>
                <a:ea typeface="Prompt"/>
                <a:cs typeface="Prompt"/>
                <a:sym typeface="Prompt"/>
              </a:rPr>
              <a:t>set of weights</a:t>
            </a:r>
            <a:r>
              <a:rPr lang="en-US" sz="3199">
                <a:solidFill>
                  <a:srgbClr val="1B1457"/>
                </a:solidFill>
                <a:latin typeface="Prompt"/>
                <a:ea typeface="Prompt"/>
                <a:cs typeface="Prompt"/>
                <a:sym typeface="Prompt"/>
              </a:rPr>
              <a:t> (parameters) across all time steps. This weight sharing makes </a:t>
            </a:r>
            <a:r>
              <a:rPr lang="en-US" sz="3199">
                <a:solidFill>
                  <a:srgbClr val="FF66C4"/>
                </a:solidFill>
                <a:latin typeface="Prompt"/>
                <a:ea typeface="Prompt"/>
                <a:cs typeface="Prompt"/>
                <a:sym typeface="Prompt"/>
              </a:rPr>
              <a:t>RNNs well-suited for sequential data</a:t>
            </a:r>
            <a:r>
              <a:rPr lang="en-US" sz="3199">
                <a:solidFill>
                  <a:srgbClr val="1B1457"/>
                </a:solidFill>
                <a:latin typeface="Prompt"/>
                <a:ea typeface="Prompt"/>
                <a:cs typeface="Prompt"/>
                <a:sym typeface="Prompt"/>
              </a:rPr>
              <a:t>, as it allows them to </a:t>
            </a:r>
            <a:r>
              <a:rPr lang="en-US" sz="3199">
                <a:solidFill>
                  <a:srgbClr val="FF66C4"/>
                </a:solidFill>
                <a:latin typeface="Prompt"/>
                <a:ea typeface="Prompt"/>
                <a:cs typeface="Prompt"/>
                <a:sym typeface="Prompt"/>
              </a:rPr>
              <a:t>generalize across different positions in the sequence.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3521480">
            <a:off x="-4615770" y="-1703943"/>
            <a:ext cx="9231539" cy="6260662"/>
          </a:xfrm>
          <a:custGeom>
            <a:avLst/>
            <a:gdLst/>
            <a:ahLst/>
            <a:cxnLst/>
            <a:rect r="r" b="b" t="t" l="l"/>
            <a:pathLst>
              <a:path h="6260662" w="9231539">
                <a:moveTo>
                  <a:pt x="0" y="0"/>
                </a:moveTo>
                <a:lnTo>
                  <a:pt x="9231540" y="0"/>
                </a:lnTo>
                <a:lnTo>
                  <a:pt x="9231540" y="6260663"/>
                </a:lnTo>
                <a:lnTo>
                  <a:pt x="0" y="6260663"/>
                </a:lnTo>
                <a:lnTo>
                  <a:pt x="0" y="0"/>
                </a:lnTo>
                <a:close/>
              </a:path>
            </a:pathLst>
          </a:custGeom>
          <a:blipFill>
            <a:blip r:embed="rId2">
              <a:alphaModFix amt="90000"/>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0">
            <a:off x="13216627" y="6511376"/>
            <a:ext cx="9145831" cy="9412686"/>
          </a:xfrm>
          <a:prstGeom prst="rect">
            <a:avLst/>
          </a:prstGeom>
        </p:spPr>
      </p:pic>
      <p:pic>
        <p:nvPicPr>
          <p:cNvPr name="Picture 4" id="4"/>
          <p:cNvPicPr>
            <a:picLocks noChangeAspect="true"/>
          </p:cNvPicPr>
          <p:nvPr/>
        </p:nvPicPr>
        <p:blipFill>
          <a:blip r:embed="rId4">
            <a:alphaModFix amt="15000"/>
          </a:blip>
          <a:srcRect l="0" t="0" r="0" b="0"/>
          <a:stretch>
            <a:fillRect/>
          </a:stretch>
        </p:blipFill>
        <p:spPr>
          <a:xfrm flipH="false" flipV="false" rot="0">
            <a:off x="-4796364" y="-3095372"/>
            <a:ext cx="8249192" cy="8489884"/>
          </a:xfrm>
          <a:prstGeom prst="rect">
            <a:avLst/>
          </a:prstGeom>
        </p:spPr>
      </p:pic>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9" id="9"/>
          <p:cNvSpPr/>
          <p:nvPr/>
        </p:nvSpPr>
        <p:spPr>
          <a:xfrm flipH="false" flipV="false" rot="0">
            <a:off x="1028700" y="2379831"/>
            <a:ext cx="4842699" cy="5471977"/>
          </a:xfrm>
          <a:custGeom>
            <a:avLst/>
            <a:gdLst/>
            <a:ahLst/>
            <a:cxnLst/>
            <a:rect r="r" b="b" t="t" l="l"/>
            <a:pathLst>
              <a:path h="5471977" w="4842699">
                <a:moveTo>
                  <a:pt x="0" y="0"/>
                </a:moveTo>
                <a:lnTo>
                  <a:pt x="4842699" y="0"/>
                </a:lnTo>
                <a:lnTo>
                  <a:pt x="4842699" y="5471976"/>
                </a:lnTo>
                <a:lnTo>
                  <a:pt x="0" y="5471976"/>
                </a:lnTo>
                <a:lnTo>
                  <a:pt x="0" y="0"/>
                </a:lnTo>
                <a:close/>
              </a:path>
            </a:pathLst>
          </a:custGeom>
          <a:blipFill>
            <a:blip r:embed="rId7"/>
            <a:stretch>
              <a:fillRect l="0" t="0" r="0" b="0"/>
            </a:stretch>
          </a:blipFill>
        </p:spPr>
      </p:sp>
      <p:sp>
        <p:nvSpPr>
          <p:cNvPr name="Freeform 10" id="10"/>
          <p:cNvSpPr/>
          <p:nvPr/>
        </p:nvSpPr>
        <p:spPr>
          <a:xfrm flipH="false" flipV="false" rot="0">
            <a:off x="6845590" y="2379831"/>
            <a:ext cx="10943953" cy="5471977"/>
          </a:xfrm>
          <a:custGeom>
            <a:avLst/>
            <a:gdLst/>
            <a:ahLst/>
            <a:cxnLst/>
            <a:rect r="r" b="b" t="t" l="l"/>
            <a:pathLst>
              <a:path h="5471977" w="10943953">
                <a:moveTo>
                  <a:pt x="0" y="0"/>
                </a:moveTo>
                <a:lnTo>
                  <a:pt x="10943953" y="0"/>
                </a:lnTo>
                <a:lnTo>
                  <a:pt x="10943953" y="5471976"/>
                </a:lnTo>
                <a:lnTo>
                  <a:pt x="0" y="5471976"/>
                </a:lnTo>
                <a:lnTo>
                  <a:pt x="0" y="0"/>
                </a:lnTo>
                <a:close/>
              </a:path>
            </a:pathLst>
          </a:custGeom>
          <a:blipFill>
            <a:blip r:embed="rId8"/>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TextBox 2" id="2"/>
          <p:cNvSpPr txBox="true"/>
          <p:nvPr/>
        </p:nvSpPr>
        <p:spPr>
          <a:xfrm rot="0">
            <a:off x="2392164" y="4772025"/>
            <a:ext cx="13503672" cy="1276353"/>
          </a:xfrm>
          <a:prstGeom prst="rect">
            <a:avLst/>
          </a:prstGeom>
        </p:spPr>
        <p:txBody>
          <a:bodyPr anchor="t" rtlCol="false" tIns="0" lIns="0" bIns="0" rIns="0">
            <a:spAutoFit/>
          </a:bodyPr>
          <a:lstStyle/>
          <a:p>
            <a:pPr algn="ctr">
              <a:lnSpc>
                <a:spcPts val="10499"/>
              </a:lnSpc>
              <a:spcBef>
                <a:spcPct val="0"/>
              </a:spcBef>
            </a:pPr>
            <a:r>
              <a:rPr lang="en-US" sz="7499">
                <a:solidFill>
                  <a:srgbClr val="FFFFFF"/>
                </a:solidFill>
                <a:latin typeface="Bebas Neue Cyrillic"/>
                <a:ea typeface="Bebas Neue Cyrillic"/>
                <a:cs typeface="Bebas Neue Cyrillic"/>
                <a:sym typeface="Bebas Neue Cyrillic"/>
              </a:rPr>
              <a:t>vanishing gradients &amp; short term memory </a:t>
            </a:r>
          </a:p>
        </p:txBody>
      </p:sp>
      <p:pic>
        <p:nvPicPr>
          <p:cNvPr name="Picture 3" id="3"/>
          <p:cNvPicPr>
            <a:picLocks noChangeAspect="true"/>
          </p:cNvPicPr>
          <p:nvPr/>
        </p:nvPicPr>
        <p:blipFill>
          <a:blip r:embed="rId2">
            <a:alphaModFix amt="15000"/>
          </a:blip>
          <a:srcRect l="0" t="0" r="0" b="0"/>
          <a:stretch>
            <a:fillRect/>
          </a:stretch>
        </p:blipFill>
        <p:spPr>
          <a:xfrm flipH="false" flipV="false" rot="-5761515">
            <a:off x="3958139" y="339487"/>
            <a:ext cx="10203383" cy="10501094"/>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TextBox 2" id="2"/>
          <p:cNvSpPr txBox="true"/>
          <p:nvPr/>
        </p:nvSpPr>
        <p:spPr>
          <a:xfrm rot="0">
            <a:off x="1028700" y="962025"/>
            <a:ext cx="7799784" cy="636906"/>
          </a:xfrm>
          <a:prstGeom prst="rect">
            <a:avLst/>
          </a:prstGeom>
        </p:spPr>
        <p:txBody>
          <a:bodyPr anchor="t" rtlCol="false" tIns="0" lIns="0" bIns="0" rIns="0">
            <a:spAutoFit/>
          </a:bodyPr>
          <a:lstStyle/>
          <a:p>
            <a:pPr algn="ctr">
              <a:lnSpc>
                <a:spcPts val="5319"/>
              </a:lnSpc>
              <a:spcBef>
                <a:spcPct val="0"/>
              </a:spcBef>
            </a:pPr>
            <a:r>
              <a:rPr lang="en-US" sz="3799">
                <a:solidFill>
                  <a:srgbClr val="FFFFFF"/>
                </a:solidFill>
                <a:latin typeface="Prompt Bold"/>
                <a:ea typeface="Prompt Bold"/>
                <a:cs typeface="Prompt Bold"/>
                <a:sym typeface="Prompt Bold"/>
              </a:rPr>
              <a:t>Long Short Term Memory (LSTM)</a:t>
            </a:r>
          </a:p>
        </p:txBody>
      </p:sp>
      <p:sp>
        <p:nvSpPr>
          <p:cNvPr name="TextBox 3" id="3"/>
          <p:cNvSpPr txBox="true"/>
          <p:nvPr/>
        </p:nvSpPr>
        <p:spPr>
          <a:xfrm rot="0">
            <a:off x="1126729" y="4888999"/>
            <a:ext cx="16384334" cy="629920"/>
          </a:xfrm>
          <a:prstGeom prst="rect">
            <a:avLst/>
          </a:prstGeom>
        </p:spPr>
        <p:txBody>
          <a:bodyPr anchor="t" rtlCol="false" tIns="0" lIns="0" bIns="0" rIns="0">
            <a:spAutoFit/>
          </a:bodyPr>
          <a:lstStyle/>
          <a:p>
            <a:pPr algn="l">
              <a:lnSpc>
                <a:spcPts val="5179"/>
              </a:lnSpc>
              <a:spcBef>
                <a:spcPct val="0"/>
              </a:spcBef>
            </a:pPr>
            <a:r>
              <a:rPr lang="en-US" sz="3699">
                <a:solidFill>
                  <a:srgbClr val="FF66C4"/>
                </a:solidFill>
                <a:latin typeface="Prompt Light"/>
                <a:ea typeface="Prompt Light"/>
                <a:cs typeface="Prompt Light"/>
                <a:sym typeface="Prompt Light"/>
              </a:rPr>
              <a:t>give example </a:t>
            </a:r>
          </a:p>
        </p:txBody>
      </p:sp>
      <p:sp>
        <p:nvSpPr>
          <p:cNvPr name="TextBox 4" id="4"/>
          <p:cNvSpPr txBox="true"/>
          <p:nvPr/>
        </p:nvSpPr>
        <p:spPr>
          <a:xfrm rot="0">
            <a:off x="998644" y="5861819"/>
            <a:ext cx="16188276" cy="2637156"/>
          </a:xfrm>
          <a:prstGeom prst="rect">
            <a:avLst/>
          </a:prstGeom>
        </p:spPr>
        <p:txBody>
          <a:bodyPr anchor="t" rtlCol="false" tIns="0" lIns="0" bIns="0" rIns="0">
            <a:spAutoFit/>
          </a:bodyPr>
          <a:lstStyle/>
          <a:p>
            <a:pPr algn="l">
              <a:lnSpc>
                <a:spcPts val="5319"/>
              </a:lnSpc>
              <a:spcBef>
                <a:spcPct val="0"/>
              </a:spcBef>
            </a:pPr>
            <a:r>
              <a:rPr lang="en-US" sz="3799">
                <a:solidFill>
                  <a:srgbClr val="FFFFFF"/>
                </a:solidFill>
                <a:latin typeface="Prompt Light"/>
                <a:ea typeface="Prompt Light"/>
                <a:cs typeface="Prompt Light"/>
                <a:sym typeface="Prompt Light"/>
              </a:rPr>
              <a:t>The basic difference between the architectures of RNNs and LSTMs is that </a:t>
            </a:r>
            <a:r>
              <a:rPr lang="en-US" sz="3799">
                <a:solidFill>
                  <a:srgbClr val="FF66C4"/>
                </a:solidFill>
                <a:latin typeface="Prompt Light"/>
                <a:ea typeface="Prompt Light"/>
                <a:cs typeface="Prompt Light"/>
                <a:sym typeface="Prompt Light"/>
              </a:rPr>
              <a:t>the hidden layer of LSTM is a gated unit or gated cell.</a:t>
            </a:r>
            <a:r>
              <a:rPr lang="en-US" sz="3799">
                <a:solidFill>
                  <a:srgbClr val="EDD3CF"/>
                </a:solidFill>
                <a:latin typeface="Prompt Light"/>
                <a:ea typeface="Prompt Light"/>
                <a:cs typeface="Prompt Light"/>
                <a:sym typeface="Prompt Light"/>
              </a:rPr>
              <a:t> I</a:t>
            </a:r>
            <a:r>
              <a:rPr lang="en-US" sz="3799">
                <a:solidFill>
                  <a:srgbClr val="FFFFFF"/>
                </a:solidFill>
                <a:latin typeface="Prompt Light"/>
                <a:ea typeface="Prompt Light"/>
                <a:cs typeface="Prompt Light"/>
                <a:sym typeface="Prompt Light"/>
              </a:rPr>
              <a:t>t consists of 3 layers that interact with one another in a way to produce the output of that cell along with the cell state. </a:t>
            </a:r>
          </a:p>
        </p:txBody>
      </p:sp>
      <p:sp>
        <p:nvSpPr>
          <p:cNvPr name="TextBox 5" id="5"/>
          <p:cNvSpPr txBox="true"/>
          <p:nvPr/>
        </p:nvSpPr>
        <p:spPr>
          <a:xfrm rot="0">
            <a:off x="998644" y="1943167"/>
            <a:ext cx="16260656" cy="2601595"/>
          </a:xfrm>
          <a:prstGeom prst="rect">
            <a:avLst/>
          </a:prstGeom>
        </p:spPr>
        <p:txBody>
          <a:bodyPr anchor="t" rtlCol="false" tIns="0" lIns="0" bIns="0" rIns="0">
            <a:spAutoFit/>
          </a:bodyPr>
          <a:lstStyle/>
          <a:p>
            <a:pPr algn="l">
              <a:lnSpc>
                <a:spcPts val="5179"/>
              </a:lnSpc>
              <a:spcBef>
                <a:spcPct val="0"/>
              </a:spcBef>
            </a:pPr>
            <a:r>
              <a:rPr lang="en-US" sz="3699">
                <a:solidFill>
                  <a:srgbClr val="FFFFFF"/>
                </a:solidFill>
                <a:latin typeface="Prompt Light"/>
                <a:ea typeface="Prompt Light"/>
                <a:cs typeface="Prompt Light"/>
                <a:sym typeface="Prompt Light"/>
              </a:rPr>
              <a:t>Gradients during backpropagation become extremely small at this point, making it challenging for the network to learn from the data. Many </a:t>
            </a:r>
            <a:r>
              <a:rPr lang="en-US" sz="3699" u="sng">
                <a:solidFill>
                  <a:srgbClr val="FFFFFF"/>
                </a:solidFill>
                <a:latin typeface="Prompt Light"/>
                <a:ea typeface="Prompt Light"/>
                <a:cs typeface="Prompt Light"/>
                <a:sym typeface="Prompt Light"/>
                <a:hlinkClick r:id="rId2" tooltip="https://www.geeksforgeeks.org/introduction-to-recurrent-neural-network/"/>
              </a:rPr>
              <a:t>RNN</a:t>
            </a:r>
            <a:r>
              <a:rPr lang="en-US" sz="3699">
                <a:solidFill>
                  <a:srgbClr val="FFFFFF"/>
                </a:solidFill>
                <a:latin typeface="Prompt Light"/>
                <a:ea typeface="Prompt Light"/>
                <a:cs typeface="Prompt Light"/>
                <a:sym typeface="Prompt Light"/>
              </a:rPr>
              <a:t> versions, such </a:t>
            </a:r>
            <a:r>
              <a:rPr lang="en-US" sz="3699" u="sng">
                <a:solidFill>
                  <a:srgbClr val="FFFFFF"/>
                </a:solidFill>
                <a:latin typeface="Prompt Light"/>
                <a:ea typeface="Prompt Light"/>
                <a:cs typeface="Prompt Light"/>
                <a:sym typeface="Prompt Light"/>
                <a:hlinkClick r:id="rId3" tooltip="https://www.geeksforgeeks.org/understanding-of-lstm-networks/"/>
              </a:rPr>
              <a:t>LSTMs</a:t>
            </a:r>
            <a:r>
              <a:rPr lang="en-US" sz="3699">
                <a:solidFill>
                  <a:srgbClr val="FFFFFF"/>
                </a:solidFill>
                <a:latin typeface="Prompt Light"/>
                <a:ea typeface="Prompt Light"/>
                <a:cs typeface="Prompt Light"/>
                <a:sym typeface="Prompt Light"/>
              </a:rPr>
              <a:t>, and </a:t>
            </a:r>
            <a:r>
              <a:rPr lang="en-US" sz="3699" u="sng">
                <a:solidFill>
                  <a:srgbClr val="FFFFFF"/>
                </a:solidFill>
                <a:latin typeface="Prompt Light"/>
                <a:ea typeface="Prompt Light"/>
                <a:cs typeface="Prompt Light"/>
                <a:sym typeface="Prompt Light"/>
                <a:hlinkClick r:id="rId4" tooltip="https://www.geeksforgeeks.org/gated-recurrent-unit-networks/"/>
              </a:rPr>
              <a:t>GRUs</a:t>
            </a:r>
            <a:r>
              <a:rPr lang="en-US" sz="3699">
                <a:solidFill>
                  <a:srgbClr val="FFFFFF"/>
                </a:solidFill>
                <a:latin typeface="Prompt Light"/>
                <a:ea typeface="Prompt Light"/>
                <a:cs typeface="Prompt Light"/>
                <a:sym typeface="Prompt Light"/>
              </a:rPr>
              <a:t>, </a:t>
            </a:r>
            <a:r>
              <a:rPr lang="en-US" sz="3699">
                <a:solidFill>
                  <a:srgbClr val="FF66C4"/>
                </a:solidFill>
                <a:latin typeface="Prompt Light"/>
                <a:ea typeface="Prompt Light"/>
                <a:cs typeface="Prompt Light"/>
                <a:sym typeface="Prompt Light"/>
              </a:rPr>
              <a:t>which use gating methods to regulate the flow of information and enhance learning</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2676896" y="2364288"/>
            <a:ext cx="12479110" cy="5558425"/>
          </a:xfrm>
          <a:custGeom>
            <a:avLst/>
            <a:gdLst/>
            <a:ahLst/>
            <a:cxnLst/>
            <a:rect r="r" b="b" t="t" l="l"/>
            <a:pathLst>
              <a:path h="5558425" w="12479110">
                <a:moveTo>
                  <a:pt x="0" y="0"/>
                </a:moveTo>
                <a:lnTo>
                  <a:pt x="12479110" y="0"/>
                </a:lnTo>
                <a:lnTo>
                  <a:pt x="12479110" y="5558424"/>
                </a:lnTo>
                <a:lnTo>
                  <a:pt x="0" y="5558424"/>
                </a:lnTo>
                <a:lnTo>
                  <a:pt x="0" y="0"/>
                </a:lnTo>
                <a:close/>
              </a:path>
            </a:pathLst>
          </a:custGeom>
          <a:blipFill>
            <a:blip r:embed="rId2"/>
            <a:stretch>
              <a:fillRect l="0" t="0" r="0" b="0"/>
            </a:stretch>
          </a:blipFill>
        </p:spPr>
      </p:sp>
      <p:sp>
        <p:nvSpPr>
          <p:cNvPr name="TextBox 3" id="3"/>
          <p:cNvSpPr txBox="true"/>
          <p:nvPr/>
        </p:nvSpPr>
        <p:spPr>
          <a:xfrm rot="0">
            <a:off x="2676896" y="5513618"/>
            <a:ext cx="3500062" cy="1819995"/>
          </a:xfrm>
          <a:prstGeom prst="rect">
            <a:avLst/>
          </a:prstGeom>
        </p:spPr>
        <p:txBody>
          <a:bodyPr anchor="t" rtlCol="false" tIns="0" lIns="0" bIns="0" rIns="0">
            <a:spAutoFit/>
          </a:bodyPr>
          <a:lstStyle/>
          <a:p>
            <a:pPr algn="ctr">
              <a:lnSpc>
                <a:spcPts val="3635"/>
              </a:lnSpc>
              <a:spcBef>
                <a:spcPct val="0"/>
              </a:spcBef>
            </a:pPr>
            <a:r>
              <a:rPr lang="en-US" sz="2596">
                <a:solidFill>
                  <a:srgbClr val="000000"/>
                </a:solidFill>
                <a:latin typeface="Prompt Light"/>
                <a:ea typeface="Prompt Light"/>
                <a:cs typeface="Prompt Light"/>
                <a:sym typeface="Prompt Light"/>
              </a:rPr>
              <a:t>Decides what information from the cell state should be </a:t>
            </a:r>
            <a:r>
              <a:rPr lang="en-US" sz="2596">
                <a:solidFill>
                  <a:srgbClr val="FF3131"/>
                </a:solidFill>
                <a:latin typeface="Prompt Light"/>
                <a:ea typeface="Prompt Light"/>
                <a:cs typeface="Prompt Light"/>
                <a:sym typeface="Prompt Light"/>
              </a:rPr>
              <a:t>discarded</a:t>
            </a:r>
            <a:r>
              <a:rPr lang="en-US" sz="2596">
                <a:solidFill>
                  <a:srgbClr val="000000"/>
                </a:solidFill>
                <a:latin typeface="Prompt Light"/>
                <a:ea typeface="Prompt Light"/>
                <a:cs typeface="Prompt Light"/>
                <a:sym typeface="Prompt Light"/>
              </a:rPr>
              <a:t> or </a:t>
            </a:r>
            <a:r>
              <a:rPr lang="en-US" sz="2596">
                <a:solidFill>
                  <a:srgbClr val="7ED957"/>
                </a:solidFill>
                <a:latin typeface="Prompt Light"/>
                <a:ea typeface="Prompt Light"/>
                <a:cs typeface="Prompt Light"/>
                <a:sym typeface="Prompt Light"/>
              </a:rPr>
              <a:t>kept</a:t>
            </a:r>
            <a:r>
              <a:rPr lang="en-US" sz="2596">
                <a:solidFill>
                  <a:srgbClr val="000000"/>
                </a:solidFill>
                <a:latin typeface="Prompt Light"/>
                <a:ea typeface="Prompt Light"/>
                <a:cs typeface="Prompt Light"/>
                <a:sym typeface="Prompt Light"/>
              </a:rPr>
              <a:t>.</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4026974" y="2184849"/>
            <a:ext cx="10445818" cy="6700788"/>
            <a:chOff x="0" y="0"/>
            <a:chExt cx="13927758" cy="8934384"/>
          </a:xfrm>
        </p:grpSpPr>
        <p:sp>
          <p:nvSpPr>
            <p:cNvPr name="TextBox 5" id="5"/>
            <p:cNvSpPr txBox="true"/>
            <p:nvPr/>
          </p:nvSpPr>
          <p:spPr>
            <a:xfrm rot="0">
              <a:off x="0" y="161925"/>
              <a:ext cx="13927758" cy="7954848"/>
            </a:xfrm>
            <a:prstGeom prst="rect">
              <a:avLst/>
            </a:prstGeom>
          </p:spPr>
          <p:txBody>
            <a:bodyPr anchor="t" rtlCol="false" tIns="0" lIns="0" bIns="0" rIns="0">
              <a:spAutoFit/>
            </a:bodyPr>
            <a:lstStyle/>
            <a:p>
              <a:pPr algn="ctr">
                <a:lnSpc>
                  <a:spcPts val="9311"/>
                </a:lnSpc>
              </a:pPr>
            </a:p>
            <a:p>
              <a:pPr algn="ctr">
                <a:lnSpc>
                  <a:spcPts val="9311"/>
                </a:lnSpc>
              </a:pPr>
              <a:r>
                <a:rPr lang="en-US" sz="9311">
                  <a:solidFill>
                    <a:srgbClr val="332792"/>
                  </a:solidFill>
                  <a:latin typeface="Bebas Neue Cyrillic"/>
                  <a:ea typeface="Bebas Neue Cyrillic"/>
                  <a:cs typeface="Bebas Neue Cyrillic"/>
                  <a:sym typeface="Bebas Neue Cyrillic"/>
                </a:rPr>
                <a:t>Bidirectional Recurrent Neural Network</a:t>
              </a:r>
            </a:p>
            <a:p>
              <a:pPr algn="ctr">
                <a:lnSpc>
                  <a:spcPts val="9311"/>
                </a:lnSpc>
              </a:pPr>
              <a:r>
                <a:rPr lang="en-US" sz="9311">
                  <a:solidFill>
                    <a:srgbClr val="332792"/>
                  </a:solidFill>
                  <a:latin typeface="Bebas Neue Cyrillic"/>
                  <a:ea typeface="Bebas Neue Cyrillic"/>
                  <a:cs typeface="Bebas Neue Cyrillic"/>
                  <a:sym typeface="Bebas Neue Cyrillic"/>
                </a:rPr>
                <a:t>(brnn)</a:t>
              </a:r>
            </a:p>
            <a:p>
              <a:pPr algn="ctr">
                <a:lnSpc>
                  <a:spcPts val="9311"/>
                </a:lnSpc>
              </a:pPr>
            </a:p>
          </p:txBody>
        </p:sp>
        <p:sp>
          <p:nvSpPr>
            <p:cNvPr name="TextBox 6" id="6"/>
            <p:cNvSpPr txBox="true"/>
            <p:nvPr/>
          </p:nvSpPr>
          <p:spPr>
            <a:xfrm rot="0">
              <a:off x="805532" y="8416200"/>
              <a:ext cx="12316693"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1B1457"/>
        </a:solidFill>
      </p:bgPr>
    </p:bg>
    <p:spTree>
      <p:nvGrpSpPr>
        <p:cNvPr id="1" name=""/>
        <p:cNvGrpSpPr/>
        <p:nvPr/>
      </p:nvGrpSpPr>
      <p:grpSpPr>
        <a:xfrm>
          <a:off x="0" y="0"/>
          <a:ext cx="0" cy="0"/>
          <a:chOff x="0" y="0"/>
          <a:chExt cx="0" cy="0"/>
        </a:xfrm>
      </p:grpSpPr>
      <p:sp>
        <p:nvSpPr>
          <p:cNvPr name="Freeform 2" id="2"/>
          <p:cNvSpPr/>
          <p:nvPr/>
        </p:nvSpPr>
        <p:spPr>
          <a:xfrm flipH="false" flipV="false" rot="-3521480">
            <a:off x="-5125446" y="-1627743"/>
            <a:ext cx="9231539" cy="6260662"/>
          </a:xfrm>
          <a:custGeom>
            <a:avLst/>
            <a:gdLst/>
            <a:ahLst/>
            <a:cxnLst/>
            <a:rect r="r" b="b" t="t" l="l"/>
            <a:pathLst>
              <a:path h="6260662" w="9231539">
                <a:moveTo>
                  <a:pt x="0" y="0"/>
                </a:moveTo>
                <a:lnTo>
                  <a:pt x="9231539" y="0"/>
                </a:lnTo>
                <a:lnTo>
                  <a:pt x="9231539" y="6260663"/>
                </a:lnTo>
                <a:lnTo>
                  <a:pt x="0" y="6260663"/>
                </a:lnTo>
                <a:lnTo>
                  <a:pt x="0" y="0"/>
                </a:lnTo>
                <a:close/>
              </a:path>
            </a:pathLst>
          </a:custGeom>
          <a:blipFill>
            <a:blip r:embed="rId2">
              <a:alphaModFix amt="90000"/>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0">
            <a:off x="13216627" y="6511376"/>
            <a:ext cx="9145831" cy="9412686"/>
          </a:xfrm>
          <a:prstGeom prst="rect">
            <a:avLst/>
          </a:prstGeom>
        </p:spPr>
      </p:pic>
      <p:pic>
        <p:nvPicPr>
          <p:cNvPr name="Picture 4" id="4"/>
          <p:cNvPicPr>
            <a:picLocks noChangeAspect="true"/>
          </p:cNvPicPr>
          <p:nvPr/>
        </p:nvPicPr>
        <p:blipFill>
          <a:blip r:embed="rId4">
            <a:alphaModFix amt="15000"/>
          </a:blip>
          <a:srcRect l="0" t="0" r="0" b="0"/>
          <a:stretch>
            <a:fillRect/>
          </a:stretch>
        </p:blipFill>
        <p:spPr>
          <a:xfrm flipH="false" flipV="false" rot="0">
            <a:off x="-4634273" y="-1978509"/>
            <a:ext cx="8249192" cy="8489884"/>
          </a:xfrm>
          <a:prstGeom prst="rect">
            <a:avLst/>
          </a:prstGeom>
        </p:spPr>
      </p:pic>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9" id="9"/>
          <p:cNvGrpSpPr/>
          <p:nvPr/>
        </p:nvGrpSpPr>
        <p:grpSpPr>
          <a:xfrm rot="0">
            <a:off x="3363243" y="1028700"/>
            <a:ext cx="11561513" cy="3092883"/>
            <a:chOff x="0" y="0"/>
            <a:chExt cx="15415351" cy="4123844"/>
          </a:xfrm>
        </p:grpSpPr>
        <p:sp>
          <p:nvSpPr>
            <p:cNvPr name="TextBox 10" id="10"/>
            <p:cNvSpPr txBox="true"/>
            <p:nvPr/>
          </p:nvSpPr>
          <p:spPr>
            <a:xfrm rot="0">
              <a:off x="0" y="142875"/>
              <a:ext cx="15415351" cy="2790259"/>
            </a:xfrm>
            <a:prstGeom prst="rect">
              <a:avLst/>
            </a:prstGeom>
          </p:spPr>
          <p:txBody>
            <a:bodyPr anchor="t" rtlCol="false" tIns="0" lIns="0" bIns="0" rIns="0">
              <a:spAutoFit/>
            </a:bodyPr>
            <a:lstStyle/>
            <a:p>
              <a:pPr algn="ctr">
                <a:lnSpc>
                  <a:spcPts val="7999"/>
                </a:lnSpc>
              </a:pPr>
              <a:r>
                <a:rPr lang="en-US" sz="7999">
                  <a:solidFill>
                    <a:srgbClr val="FFFFFF"/>
                  </a:solidFill>
                  <a:latin typeface="Bebas Neue Cyrillic"/>
                  <a:ea typeface="Bebas Neue Cyrillic"/>
                  <a:cs typeface="Bebas Neue Cyrillic"/>
                  <a:sym typeface="Bebas Neue Cyrillic"/>
                </a:rPr>
                <a:t>Bidirectional Recurrent Neural Networks (BRNNs)</a:t>
              </a:r>
            </a:p>
          </p:txBody>
        </p:sp>
        <p:sp>
          <p:nvSpPr>
            <p:cNvPr name="TextBox 11" id="11"/>
            <p:cNvSpPr txBox="true"/>
            <p:nvPr/>
          </p:nvSpPr>
          <p:spPr>
            <a:xfrm rot="0">
              <a:off x="3536935" y="3460262"/>
              <a:ext cx="8341481" cy="663582"/>
            </a:xfrm>
            <a:prstGeom prst="rect">
              <a:avLst/>
            </a:prstGeom>
          </p:spPr>
          <p:txBody>
            <a:bodyPr anchor="t" rtlCol="false" tIns="0" lIns="0" bIns="0" rIns="0">
              <a:spAutoFit/>
            </a:bodyPr>
            <a:lstStyle/>
            <a:p>
              <a:pPr algn="ctr">
                <a:lnSpc>
                  <a:spcPts val="4199"/>
                </a:lnSpc>
              </a:pPr>
            </a:p>
          </p:txBody>
        </p:sp>
      </p:grpSp>
      <p:sp>
        <p:nvSpPr>
          <p:cNvPr name="TextBox 12" id="12"/>
          <p:cNvSpPr txBox="true"/>
          <p:nvPr/>
        </p:nvSpPr>
        <p:spPr>
          <a:xfrm rot="0">
            <a:off x="763579" y="4950863"/>
            <a:ext cx="17025964" cy="2444750"/>
          </a:xfrm>
          <a:prstGeom prst="rect">
            <a:avLst/>
          </a:prstGeom>
        </p:spPr>
        <p:txBody>
          <a:bodyPr anchor="t" rtlCol="false" tIns="0" lIns="0" bIns="0" rIns="0">
            <a:spAutoFit/>
          </a:bodyPr>
          <a:lstStyle/>
          <a:p>
            <a:pPr algn="just">
              <a:lnSpc>
                <a:spcPts val="4899"/>
              </a:lnSpc>
              <a:spcBef>
                <a:spcPct val="0"/>
              </a:spcBef>
            </a:pPr>
            <a:r>
              <a:rPr lang="en-US" sz="3499">
                <a:solidFill>
                  <a:srgbClr val="FFFFFF"/>
                </a:solidFill>
                <a:latin typeface="Prompt Light"/>
                <a:ea typeface="Prompt Light"/>
                <a:cs typeface="Prompt Light"/>
                <a:sym typeface="Prompt Light"/>
              </a:rPr>
              <a:t>An architecture of a neural network called a bidirectional recurrent neural network (BRNN) is made to process sequential data. In order for the network to use information from both the </a:t>
            </a:r>
            <a:r>
              <a:rPr lang="en-US" sz="3499">
                <a:solidFill>
                  <a:srgbClr val="FF66C4"/>
                </a:solidFill>
                <a:latin typeface="Prompt Light"/>
                <a:ea typeface="Prompt Light"/>
                <a:cs typeface="Prompt Light"/>
                <a:sym typeface="Prompt Light"/>
              </a:rPr>
              <a:t>past</a:t>
            </a:r>
            <a:r>
              <a:rPr lang="en-US" sz="3499">
                <a:solidFill>
                  <a:srgbClr val="FFFFFF"/>
                </a:solidFill>
                <a:latin typeface="Prompt Light"/>
                <a:ea typeface="Prompt Light"/>
                <a:cs typeface="Prompt Light"/>
                <a:sym typeface="Prompt Light"/>
              </a:rPr>
              <a:t> and </a:t>
            </a:r>
            <a:r>
              <a:rPr lang="en-US" sz="3499">
                <a:solidFill>
                  <a:srgbClr val="FF66C4"/>
                </a:solidFill>
                <a:latin typeface="Prompt Light"/>
                <a:ea typeface="Prompt Light"/>
                <a:cs typeface="Prompt Light"/>
                <a:sym typeface="Prompt Light"/>
              </a:rPr>
              <a:t>future</a:t>
            </a:r>
            <a:r>
              <a:rPr lang="en-US" sz="3499">
                <a:solidFill>
                  <a:srgbClr val="FFFFFF"/>
                </a:solidFill>
                <a:latin typeface="Prompt Light"/>
                <a:ea typeface="Prompt Light"/>
                <a:cs typeface="Prompt Light"/>
                <a:sym typeface="Prompt Light"/>
              </a:rPr>
              <a:t> context in its predictions, BRNNs process input sequences in both the </a:t>
            </a:r>
            <a:r>
              <a:rPr lang="en-US" sz="3499">
                <a:solidFill>
                  <a:srgbClr val="FF66C4"/>
                </a:solidFill>
                <a:latin typeface="Prompt Light"/>
                <a:ea typeface="Prompt Light"/>
                <a:cs typeface="Prompt Light"/>
                <a:sym typeface="Prompt Light"/>
              </a:rPr>
              <a:t>forward</a:t>
            </a:r>
            <a:r>
              <a:rPr lang="en-US" sz="3499">
                <a:solidFill>
                  <a:srgbClr val="FFFFFF"/>
                </a:solidFill>
                <a:latin typeface="Prompt Light"/>
                <a:ea typeface="Prompt Light"/>
                <a:cs typeface="Prompt Light"/>
                <a:sym typeface="Prompt Light"/>
              </a:rPr>
              <a:t> and </a:t>
            </a:r>
            <a:r>
              <a:rPr lang="en-US" sz="3499">
                <a:solidFill>
                  <a:srgbClr val="FF66C4"/>
                </a:solidFill>
                <a:latin typeface="Prompt Light"/>
                <a:ea typeface="Prompt Light"/>
                <a:cs typeface="Prompt Light"/>
                <a:sym typeface="Prompt Light"/>
              </a:rPr>
              <a:t>backward</a:t>
            </a:r>
            <a:r>
              <a:rPr lang="en-US" sz="3499">
                <a:solidFill>
                  <a:srgbClr val="FFFFFF"/>
                </a:solidFill>
                <a:latin typeface="Prompt Light"/>
                <a:ea typeface="Prompt Light"/>
                <a:cs typeface="Prompt Light"/>
                <a:sym typeface="Prompt Light"/>
              </a:rPr>
              <a:t> directions.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3211553" y="1161994"/>
            <a:ext cx="12324110" cy="8096306"/>
          </a:xfrm>
          <a:custGeom>
            <a:avLst/>
            <a:gdLst/>
            <a:ahLst/>
            <a:cxnLst/>
            <a:rect r="r" b="b" t="t" l="l"/>
            <a:pathLst>
              <a:path h="8096306" w="12324110">
                <a:moveTo>
                  <a:pt x="0" y="0"/>
                </a:moveTo>
                <a:lnTo>
                  <a:pt x="12324110" y="0"/>
                </a:lnTo>
                <a:lnTo>
                  <a:pt x="12324110" y="8096306"/>
                </a:lnTo>
                <a:lnTo>
                  <a:pt x="0" y="8096306"/>
                </a:lnTo>
                <a:lnTo>
                  <a:pt x="0" y="0"/>
                </a:lnTo>
                <a:close/>
              </a:path>
            </a:pathLst>
          </a:custGeom>
          <a:blipFill>
            <a:blip r:embed="rId2"/>
            <a:stretch>
              <a:fillRect l="0" t="0" r="0" b="0"/>
            </a:stretch>
          </a:blipFill>
        </p:spPr>
      </p:sp>
      <p:pic>
        <p:nvPicPr>
          <p:cNvPr name="Picture 3" id="3"/>
          <p:cNvPicPr>
            <a:picLocks noChangeAspect="true"/>
          </p:cNvPicPr>
          <p:nvPr/>
        </p:nvPicPr>
        <p:blipFill>
          <a:blip r:embed="rId3">
            <a:alphaModFix amt="15000"/>
          </a:blip>
          <a:srcRect l="0" t="0" r="0" b="0"/>
          <a:stretch>
            <a:fillRect/>
          </a:stretch>
        </p:blipFill>
        <p:spPr>
          <a:xfrm flipH="false" flipV="false" rot="0">
            <a:off x="-3767218" y="-1417002"/>
            <a:ext cx="8249192" cy="8489884"/>
          </a:xfrm>
          <a:prstGeom prst="rect">
            <a:avLst/>
          </a:prstGeom>
        </p:spPr>
      </p:pic>
      <p:sp>
        <p:nvSpPr>
          <p:cNvPr name="Freeform 4" id="4"/>
          <p:cNvSpPr/>
          <p:nvPr/>
        </p:nvSpPr>
        <p:spPr>
          <a:xfrm flipH="false" flipV="false" rot="-3521480">
            <a:off x="-5206866" y="-832921"/>
            <a:ext cx="9231539" cy="6260662"/>
          </a:xfrm>
          <a:custGeom>
            <a:avLst/>
            <a:gdLst/>
            <a:ahLst/>
            <a:cxnLst/>
            <a:rect r="r" b="b" t="t" l="l"/>
            <a:pathLst>
              <a:path h="6260662" w="9231539">
                <a:moveTo>
                  <a:pt x="0" y="0"/>
                </a:moveTo>
                <a:lnTo>
                  <a:pt x="9231539" y="0"/>
                </a:lnTo>
                <a:lnTo>
                  <a:pt x="9231539" y="6260662"/>
                </a:lnTo>
                <a:lnTo>
                  <a:pt x="0" y="6260662"/>
                </a:lnTo>
                <a:lnTo>
                  <a:pt x="0" y="0"/>
                </a:lnTo>
                <a:close/>
              </a:path>
            </a:pathLst>
          </a:custGeom>
          <a:blipFill>
            <a:blip r:embed="rId4">
              <a:alphaModFix amt="90000"/>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pic>
        <p:nvPicPr>
          <p:cNvPr name="Picture 9" id="9"/>
          <p:cNvPicPr>
            <a:picLocks noChangeAspect="true"/>
          </p:cNvPicPr>
          <p:nvPr/>
        </p:nvPicPr>
        <p:blipFill>
          <a:blip r:embed="rId3">
            <a:alphaModFix amt="15000"/>
          </a:blip>
          <a:srcRect l="0" t="0" r="0" b="0"/>
          <a:stretch>
            <a:fillRect/>
          </a:stretch>
        </p:blipFill>
        <p:spPr>
          <a:xfrm flipH="false" flipV="false" rot="0">
            <a:off x="13216627" y="6511376"/>
            <a:ext cx="9145831" cy="9412686"/>
          </a:xfrm>
          <a:prstGeom prst="rect">
            <a:avLst/>
          </a:prstGeom>
        </p:spPr>
      </p:pic>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6494089" y="-2034890"/>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8619040" y="801288"/>
            <a:ext cx="347700" cy="347700"/>
            <a:chOff x="6705600" y="1371600"/>
            <a:chExt cx="10972800" cy="10972800"/>
          </a:xfrm>
        </p:grpSpPr>
        <p:sp>
          <p:nvSpPr>
            <p:cNvPr name="Freeform 4" id="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5" id="5"/>
          <p:cNvSpPr txBox="true"/>
          <p:nvPr/>
        </p:nvSpPr>
        <p:spPr>
          <a:xfrm rot="0">
            <a:off x="10349173" y="3756935"/>
            <a:ext cx="6646613" cy="3111467"/>
          </a:xfrm>
          <a:prstGeom prst="rect">
            <a:avLst/>
          </a:prstGeom>
        </p:spPr>
        <p:txBody>
          <a:bodyPr anchor="t" rtlCol="false" tIns="0" lIns="0" bIns="0" rIns="0">
            <a:spAutoFit/>
          </a:bodyPr>
          <a:lstStyle/>
          <a:p>
            <a:pPr algn="ctr">
              <a:lnSpc>
                <a:spcPts val="12000"/>
              </a:lnSpc>
            </a:pPr>
            <a:r>
              <a:rPr lang="en-US" sz="12000">
                <a:solidFill>
                  <a:srgbClr val="FFFFFF"/>
                </a:solidFill>
                <a:latin typeface="Bebas Neue Cyrillic"/>
                <a:ea typeface="Bebas Neue Cyrillic"/>
                <a:cs typeface="Bebas Neue Cyrillic"/>
                <a:sym typeface="Bebas Neue Cyrillic"/>
              </a:rPr>
              <a:t>how BRNN</a:t>
            </a:r>
          </a:p>
          <a:p>
            <a:pPr algn="ctr">
              <a:lnSpc>
                <a:spcPts val="12000"/>
              </a:lnSpc>
            </a:pPr>
            <a:r>
              <a:rPr lang="en-US" sz="12000">
                <a:solidFill>
                  <a:srgbClr val="FFFFFF"/>
                </a:solidFill>
                <a:latin typeface="Bebas Neue Cyrillic"/>
                <a:ea typeface="Bebas Neue Cyrillic"/>
                <a:cs typeface="Bebas Neue Cyrillic"/>
                <a:sym typeface="Bebas Neue Cyrillic"/>
              </a:rPr>
              <a:t>workS</a:t>
            </a:r>
          </a:p>
        </p:txBody>
      </p:sp>
      <p:sp>
        <p:nvSpPr>
          <p:cNvPr name="TextBox 6" id="6"/>
          <p:cNvSpPr txBox="true"/>
          <p:nvPr/>
        </p:nvSpPr>
        <p:spPr>
          <a:xfrm rot="0">
            <a:off x="894487" y="2183559"/>
            <a:ext cx="5475437" cy="1170940"/>
          </a:xfrm>
          <a:prstGeom prst="rect">
            <a:avLst/>
          </a:prstGeom>
        </p:spPr>
        <p:txBody>
          <a:bodyPr anchor="t" rtlCol="false" tIns="0" lIns="0" bIns="0" rIns="0">
            <a:spAutoFit/>
          </a:bodyPr>
          <a:lstStyle/>
          <a:p>
            <a:pPr algn="r">
              <a:lnSpc>
                <a:spcPts val="4759"/>
              </a:lnSpc>
            </a:pPr>
            <a:r>
              <a:rPr lang="en-US" sz="3399">
                <a:solidFill>
                  <a:srgbClr val="FFFFFF"/>
                </a:solidFill>
                <a:latin typeface="Prompt Bold"/>
                <a:ea typeface="Prompt Bold"/>
                <a:cs typeface="Prompt Bold"/>
                <a:sym typeface="Prompt Bold"/>
              </a:rPr>
              <a:t> Bidirectional Processing (Dual Processing)</a:t>
            </a:r>
          </a:p>
        </p:txBody>
      </p:sp>
      <p:sp>
        <p:nvSpPr>
          <p:cNvPr name="TextBox 7" id="7"/>
          <p:cNvSpPr txBox="true"/>
          <p:nvPr/>
        </p:nvSpPr>
        <p:spPr>
          <a:xfrm rot="0">
            <a:off x="2973476" y="714692"/>
            <a:ext cx="5465312" cy="570865"/>
          </a:xfrm>
          <a:prstGeom prst="rect">
            <a:avLst/>
          </a:prstGeom>
        </p:spPr>
        <p:txBody>
          <a:bodyPr anchor="t" rtlCol="false" tIns="0" lIns="0" bIns="0" rIns="0">
            <a:spAutoFit/>
          </a:bodyPr>
          <a:lstStyle/>
          <a:p>
            <a:pPr algn="r">
              <a:lnSpc>
                <a:spcPts val="4759"/>
              </a:lnSpc>
            </a:pPr>
            <a:r>
              <a:rPr lang="en-US" sz="3399">
                <a:solidFill>
                  <a:srgbClr val="FFFFFF"/>
                </a:solidFill>
                <a:latin typeface="Prompt Bold"/>
                <a:ea typeface="Prompt Bold"/>
                <a:cs typeface="Prompt Bold"/>
                <a:sym typeface="Prompt Bold"/>
              </a:rPr>
              <a:t>Inputting a sequence</a:t>
            </a:r>
          </a:p>
        </p:txBody>
      </p:sp>
      <p:sp>
        <p:nvSpPr>
          <p:cNvPr name="TextBox 8" id="8"/>
          <p:cNvSpPr txBox="true"/>
          <p:nvPr/>
        </p:nvSpPr>
        <p:spPr>
          <a:xfrm rot="0">
            <a:off x="1162913" y="5415514"/>
            <a:ext cx="5207012" cy="1170940"/>
          </a:xfrm>
          <a:prstGeom prst="rect">
            <a:avLst/>
          </a:prstGeom>
        </p:spPr>
        <p:txBody>
          <a:bodyPr anchor="t" rtlCol="false" tIns="0" lIns="0" bIns="0" rIns="0">
            <a:spAutoFit/>
          </a:bodyPr>
          <a:lstStyle/>
          <a:p>
            <a:pPr algn="r">
              <a:lnSpc>
                <a:spcPts val="4759"/>
              </a:lnSpc>
            </a:pPr>
            <a:r>
              <a:rPr lang="en-US" sz="3399">
                <a:solidFill>
                  <a:srgbClr val="FFFFFF"/>
                </a:solidFill>
                <a:latin typeface="Prompt Bold"/>
                <a:ea typeface="Prompt Bold"/>
                <a:cs typeface="Prompt Bold"/>
                <a:sym typeface="Prompt Bold"/>
              </a:rPr>
              <a:t>Computing the 2 hidden layers</a:t>
            </a:r>
          </a:p>
        </p:txBody>
      </p:sp>
      <p:grpSp>
        <p:nvGrpSpPr>
          <p:cNvPr name="Group 9" id="9"/>
          <p:cNvGrpSpPr>
            <a:grpSpLocks noChangeAspect="true"/>
          </p:cNvGrpSpPr>
          <p:nvPr/>
        </p:nvGrpSpPr>
        <p:grpSpPr>
          <a:xfrm rot="0">
            <a:off x="6758048" y="2570192"/>
            <a:ext cx="249659" cy="249659"/>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11" id="11"/>
          <p:cNvGrpSpPr>
            <a:grpSpLocks noChangeAspect="true"/>
          </p:cNvGrpSpPr>
          <p:nvPr/>
        </p:nvGrpSpPr>
        <p:grpSpPr>
          <a:xfrm rot="0">
            <a:off x="7007707" y="5542056"/>
            <a:ext cx="487503" cy="487503"/>
            <a:chOff x="6705600" y="1371600"/>
            <a:chExt cx="10972800" cy="10972800"/>
          </a:xfrm>
        </p:grpSpPr>
        <p:sp>
          <p:nvSpPr>
            <p:cNvPr name="Freeform 12" id="12"/>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3" id="13"/>
          <p:cNvSpPr txBox="true"/>
          <p:nvPr/>
        </p:nvSpPr>
        <p:spPr>
          <a:xfrm rot="0">
            <a:off x="3412028" y="8105887"/>
            <a:ext cx="5207012" cy="570865"/>
          </a:xfrm>
          <a:prstGeom prst="rect">
            <a:avLst/>
          </a:prstGeom>
        </p:spPr>
        <p:txBody>
          <a:bodyPr anchor="t" rtlCol="false" tIns="0" lIns="0" bIns="0" rIns="0">
            <a:spAutoFit/>
          </a:bodyPr>
          <a:lstStyle/>
          <a:p>
            <a:pPr algn="r">
              <a:lnSpc>
                <a:spcPts val="4759"/>
              </a:lnSpc>
            </a:pPr>
            <a:r>
              <a:rPr lang="en-US" sz="3399">
                <a:solidFill>
                  <a:srgbClr val="FFFFFF"/>
                </a:solidFill>
                <a:latin typeface="Prompt Bold"/>
                <a:ea typeface="Prompt Bold"/>
                <a:cs typeface="Prompt Bold"/>
                <a:sym typeface="Prompt Bold"/>
              </a:rPr>
              <a:t>Determining the output</a:t>
            </a:r>
          </a:p>
        </p:txBody>
      </p:sp>
      <p:grpSp>
        <p:nvGrpSpPr>
          <p:cNvPr name="Group 14" id="14"/>
          <p:cNvGrpSpPr>
            <a:grpSpLocks noChangeAspect="true"/>
          </p:cNvGrpSpPr>
          <p:nvPr/>
        </p:nvGrpSpPr>
        <p:grpSpPr>
          <a:xfrm rot="0">
            <a:off x="8966740" y="7831980"/>
            <a:ext cx="587915" cy="587915"/>
            <a:chOff x="6705600" y="1371600"/>
            <a:chExt cx="10972800" cy="10972800"/>
          </a:xfrm>
        </p:grpSpPr>
        <p:sp>
          <p:nvSpPr>
            <p:cNvPr name="Freeform 15" id="15"/>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777621" y="2841662"/>
            <a:ext cx="16339788" cy="3563230"/>
          </a:xfrm>
          <a:custGeom>
            <a:avLst/>
            <a:gdLst/>
            <a:ahLst/>
            <a:cxnLst/>
            <a:rect r="r" b="b" t="t" l="l"/>
            <a:pathLst>
              <a:path h="3563230" w="16339788">
                <a:moveTo>
                  <a:pt x="0" y="0"/>
                </a:moveTo>
                <a:lnTo>
                  <a:pt x="16339788" y="0"/>
                </a:lnTo>
                <a:lnTo>
                  <a:pt x="16339788" y="3563230"/>
                </a:lnTo>
                <a:lnTo>
                  <a:pt x="0" y="3563230"/>
                </a:lnTo>
                <a:lnTo>
                  <a:pt x="0" y="0"/>
                </a:lnTo>
                <a:close/>
              </a:path>
            </a:pathLst>
          </a:custGeom>
          <a:blipFill>
            <a:blip r:embed="rId2"/>
            <a:stretch>
              <a:fillRect l="0" t="0" r="0" b="-6969"/>
            </a:stretch>
          </a:blipFill>
        </p:spPr>
      </p:sp>
      <p:sp>
        <p:nvSpPr>
          <p:cNvPr name="TextBox 3" id="3"/>
          <p:cNvSpPr txBox="true"/>
          <p:nvPr/>
        </p:nvSpPr>
        <p:spPr>
          <a:xfrm rot="0">
            <a:off x="919512" y="736600"/>
            <a:ext cx="15169815" cy="669925"/>
          </a:xfrm>
          <a:prstGeom prst="rect">
            <a:avLst/>
          </a:prstGeom>
        </p:spPr>
        <p:txBody>
          <a:bodyPr anchor="t" rtlCol="false" tIns="0" lIns="0" bIns="0" rIns="0">
            <a:spAutoFit/>
          </a:bodyPr>
          <a:lstStyle/>
          <a:p>
            <a:pPr algn="l">
              <a:lnSpc>
                <a:spcPts val="5000"/>
              </a:lnSpc>
            </a:pPr>
            <a:r>
              <a:rPr lang="en-US" sz="5000">
                <a:solidFill>
                  <a:srgbClr val="FFFFFF"/>
                </a:solidFill>
                <a:latin typeface="Bebas Neue Cyrillic"/>
                <a:ea typeface="Bebas Neue Cyrillic"/>
                <a:cs typeface="Bebas Neue Cyrillic"/>
                <a:sym typeface="Bebas Neue Cyrillic"/>
              </a:rPr>
              <a:t>aCCURACY AND LOSS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B1457"/>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2012090" y="-2034890"/>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842994" y="4489364"/>
            <a:ext cx="6646613" cy="1593833"/>
          </a:xfrm>
          <a:prstGeom prst="rect">
            <a:avLst/>
          </a:prstGeom>
        </p:spPr>
        <p:txBody>
          <a:bodyPr anchor="t" rtlCol="false" tIns="0" lIns="0" bIns="0" rIns="0">
            <a:spAutoFit/>
          </a:bodyPr>
          <a:lstStyle/>
          <a:p>
            <a:pPr algn="ctr">
              <a:lnSpc>
                <a:spcPts val="11999"/>
              </a:lnSpc>
            </a:pPr>
            <a:r>
              <a:rPr lang="en-US" sz="11999">
                <a:solidFill>
                  <a:srgbClr val="FFFFFF"/>
                </a:solidFill>
                <a:latin typeface="Bebas Neue Cyrillic"/>
                <a:ea typeface="Bebas Neue Cyrillic"/>
                <a:cs typeface="Bebas Neue Cyrillic"/>
                <a:sym typeface="Bebas Neue Cyrillic"/>
              </a:rPr>
              <a:t>Contents</a:t>
            </a:r>
          </a:p>
        </p:txBody>
      </p:sp>
      <p:sp>
        <p:nvSpPr>
          <p:cNvPr name="TextBox 4" id="4"/>
          <p:cNvSpPr txBox="true"/>
          <p:nvPr/>
        </p:nvSpPr>
        <p:spPr>
          <a:xfrm rot="0">
            <a:off x="9594081" y="878287"/>
            <a:ext cx="4028323" cy="679451"/>
          </a:xfrm>
          <a:prstGeom prst="rect">
            <a:avLst/>
          </a:prstGeom>
        </p:spPr>
        <p:txBody>
          <a:bodyPr anchor="t" rtlCol="false" tIns="0" lIns="0" bIns="0" rIns="0">
            <a:spAutoFit/>
          </a:bodyPr>
          <a:lstStyle/>
          <a:p>
            <a:pPr algn="l">
              <a:lnSpc>
                <a:spcPts val="5599"/>
              </a:lnSpc>
            </a:pPr>
            <a:r>
              <a:rPr lang="en-US" sz="3999">
                <a:solidFill>
                  <a:srgbClr val="FFFFFF"/>
                </a:solidFill>
                <a:latin typeface="Prompt"/>
                <a:ea typeface="Prompt"/>
                <a:cs typeface="Prompt"/>
                <a:sym typeface="Prompt"/>
              </a:rPr>
              <a:t>Introduction</a:t>
            </a:r>
          </a:p>
        </p:txBody>
      </p:sp>
      <p:sp>
        <p:nvSpPr>
          <p:cNvPr name="TextBox 5" id="5"/>
          <p:cNvSpPr txBox="true"/>
          <p:nvPr/>
        </p:nvSpPr>
        <p:spPr>
          <a:xfrm rot="0">
            <a:off x="12792913" y="5387236"/>
            <a:ext cx="4028323" cy="695961"/>
          </a:xfrm>
          <a:prstGeom prst="rect">
            <a:avLst/>
          </a:prstGeom>
        </p:spPr>
        <p:txBody>
          <a:bodyPr anchor="t" rtlCol="false" tIns="0" lIns="0" bIns="0" rIns="0">
            <a:spAutoFit/>
          </a:bodyPr>
          <a:lstStyle/>
          <a:p>
            <a:pPr algn="l">
              <a:lnSpc>
                <a:spcPts val="5739"/>
              </a:lnSpc>
            </a:pPr>
            <a:r>
              <a:rPr lang="en-US" sz="4099">
                <a:solidFill>
                  <a:srgbClr val="FFFFFF"/>
                </a:solidFill>
                <a:latin typeface="Prompt Light"/>
                <a:ea typeface="Prompt Light"/>
                <a:cs typeface="Prompt Light"/>
                <a:sym typeface="Prompt Light"/>
              </a:rPr>
              <a:t>BRNN</a:t>
            </a:r>
          </a:p>
        </p:txBody>
      </p:sp>
      <p:grpSp>
        <p:nvGrpSpPr>
          <p:cNvPr name="Group 6" id="6"/>
          <p:cNvGrpSpPr>
            <a:grpSpLocks noChangeAspect="true"/>
          </p:cNvGrpSpPr>
          <p:nvPr/>
        </p:nvGrpSpPr>
        <p:grpSpPr>
          <a:xfrm rot="0">
            <a:off x="8637657" y="1045235"/>
            <a:ext cx="421755" cy="421755"/>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12109220" y="5566942"/>
            <a:ext cx="412750" cy="412750"/>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0" id="10"/>
          <p:cNvSpPr txBox="true"/>
          <p:nvPr/>
        </p:nvSpPr>
        <p:spPr>
          <a:xfrm rot="0">
            <a:off x="8287272" y="8578849"/>
            <a:ext cx="4028323" cy="679451"/>
          </a:xfrm>
          <a:prstGeom prst="rect">
            <a:avLst/>
          </a:prstGeom>
        </p:spPr>
        <p:txBody>
          <a:bodyPr anchor="t" rtlCol="false" tIns="0" lIns="0" bIns="0" rIns="0">
            <a:spAutoFit/>
          </a:bodyPr>
          <a:lstStyle/>
          <a:p>
            <a:pPr algn="l">
              <a:lnSpc>
                <a:spcPts val="5599"/>
              </a:lnSpc>
            </a:pPr>
            <a:r>
              <a:rPr lang="en-US" sz="3999">
                <a:solidFill>
                  <a:srgbClr val="FFFFFF"/>
                </a:solidFill>
                <a:latin typeface="Prompt"/>
                <a:ea typeface="Prompt"/>
                <a:cs typeface="Prompt"/>
                <a:sym typeface="Prompt"/>
              </a:rPr>
              <a:t>Conclusion</a:t>
            </a:r>
          </a:p>
        </p:txBody>
      </p:sp>
      <p:grpSp>
        <p:nvGrpSpPr>
          <p:cNvPr name="Group 11" id="11"/>
          <p:cNvGrpSpPr>
            <a:grpSpLocks noChangeAspect="true"/>
          </p:cNvGrpSpPr>
          <p:nvPr/>
        </p:nvGrpSpPr>
        <p:grpSpPr>
          <a:xfrm rot="0">
            <a:off x="7330849" y="8745797"/>
            <a:ext cx="421755" cy="421755"/>
            <a:chOff x="6705600" y="1371600"/>
            <a:chExt cx="10972800" cy="10972800"/>
          </a:xfrm>
        </p:grpSpPr>
        <p:sp>
          <p:nvSpPr>
            <p:cNvPr name="Freeform 12" id="12"/>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3" id="13"/>
          <p:cNvSpPr txBox="true"/>
          <p:nvPr/>
        </p:nvSpPr>
        <p:spPr>
          <a:xfrm rot="0">
            <a:off x="11922787" y="2708275"/>
            <a:ext cx="4028323" cy="679451"/>
          </a:xfrm>
          <a:prstGeom prst="rect">
            <a:avLst/>
          </a:prstGeom>
        </p:spPr>
        <p:txBody>
          <a:bodyPr anchor="t" rtlCol="false" tIns="0" lIns="0" bIns="0" rIns="0">
            <a:spAutoFit/>
          </a:bodyPr>
          <a:lstStyle/>
          <a:p>
            <a:pPr algn="l">
              <a:lnSpc>
                <a:spcPts val="5599"/>
              </a:lnSpc>
            </a:pPr>
            <a:r>
              <a:rPr lang="en-US" sz="3999">
                <a:solidFill>
                  <a:srgbClr val="FFFFFF"/>
                </a:solidFill>
                <a:latin typeface="Prompt"/>
                <a:ea typeface="Prompt"/>
                <a:cs typeface="Prompt"/>
                <a:sym typeface="Prompt"/>
              </a:rPr>
              <a:t>Preprocessing </a:t>
            </a:r>
          </a:p>
        </p:txBody>
      </p:sp>
      <p:grpSp>
        <p:nvGrpSpPr>
          <p:cNvPr name="Group 14" id="14"/>
          <p:cNvGrpSpPr>
            <a:grpSpLocks noChangeAspect="true"/>
          </p:cNvGrpSpPr>
          <p:nvPr/>
        </p:nvGrpSpPr>
        <p:grpSpPr>
          <a:xfrm rot="0">
            <a:off x="11105891" y="2935287"/>
            <a:ext cx="301625" cy="301625"/>
            <a:chOff x="6705600" y="1371600"/>
            <a:chExt cx="10972800" cy="10972800"/>
          </a:xfrm>
        </p:grpSpPr>
        <p:sp>
          <p:nvSpPr>
            <p:cNvPr name="Freeform 15" id="15"/>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6" id="16"/>
          <p:cNvSpPr txBox="true"/>
          <p:nvPr/>
        </p:nvSpPr>
        <p:spPr>
          <a:xfrm rot="0">
            <a:off x="11600025" y="7235722"/>
            <a:ext cx="4028323" cy="695961"/>
          </a:xfrm>
          <a:prstGeom prst="rect">
            <a:avLst/>
          </a:prstGeom>
        </p:spPr>
        <p:txBody>
          <a:bodyPr anchor="t" rtlCol="false" tIns="0" lIns="0" bIns="0" rIns="0">
            <a:spAutoFit/>
          </a:bodyPr>
          <a:lstStyle/>
          <a:p>
            <a:pPr algn="l">
              <a:lnSpc>
                <a:spcPts val="5739"/>
              </a:lnSpc>
            </a:pPr>
            <a:r>
              <a:rPr lang="en-US" sz="4099">
                <a:solidFill>
                  <a:srgbClr val="FFFFFF"/>
                </a:solidFill>
                <a:latin typeface="Prompt Light"/>
                <a:ea typeface="Prompt Light"/>
                <a:cs typeface="Prompt Light"/>
                <a:sym typeface="Prompt Light"/>
              </a:rPr>
              <a:t>Transformers</a:t>
            </a:r>
          </a:p>
        </p:txBody>
      </p:sp>
      <p:grpSp>
        <p:nvGrpSpPr>
          <p:cNvPr name="Group 17" id="17"/>
          <p:cNvGrpSpPr>
            <a:grpSpLocks noChangeAspect="true"/>
          </p:cNvGrpSpPr>
          <p:nvPr/>
        </p:nvGrpSpPr>
        <p:grpSpPr>
          <a:xfrm rot="0">
            <a:off x="10916333" y="7415427"/>
            <a:ext cx="412750" cy="412750"/>
            <a:chOff x="6705600" y="1371600"/>
            <a:chExt cx="10972800" cy="10972800"/>
          </a:xfrm>
        </p:grpSpPr>
        <p:sp>
          <p:nvSpPr>
            <p:cNvPr name="Freeform 18" id="1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2531214" y="2326082"/>
            <a:ext cx="12799898" cy="1821465"/>
          </a:xfrm>
          <a:custGeom>
            <a:avLst/>
            <a:gdLst/>
            <a:ahLst/>
            <a:cxnLst/>
            <a:rect r="r" b="b" t="t" l="l"/>
            <a:pathLst>
              <a:path h="1821465" w="12799898">
                <a:moveTo>
                  <a:pt x="0" y="0"/>
                </a:moveTo>
                <a:lnTo>
                  <a:pt x="12799898" y="0"/>
                </a:lnTo>
                <a:lnTo>
                  <a:pt x="12799898" y="1821465"/>
                </a:lnTo>
                <a:lnTo>
                  <a:pt x="0" y="1821465"/>
                </a:lnTo>
                <a:lnTo>
                  <a:pt x="0" y="0"/>
                </a:lnTo>
                <a:close/>
              </a:path>
            </a:pathLst>
          </a:custGeom>
          <a:blipFill>
            <a:blip r:embed="rId2"/>
            <a:stretch>
              <a:fillRect l="0" t="0" r="0" b="-209357"/>
            </a:stretch>
          </a:blipFill>
        </p:spPr>
      </p:sp>
      <p:sp>
        <p:nvSpPr>
          <p:cNvPr name="Freeform 3" id="3"/>
          <p:cNvSpPr/>
          <p:nvPr/>
        </p:nvSpPr>
        <p:spPr>
          <a:xfrm flipH="false" flipV="false" rot="0">
            <a:off x="2531214" y="5143500"/>
            <a:ext cx="12792842" cy="1860414"/>
          </a:xfrm>
          <a:custGeom>
            <a:avLst/>
            <a:gdLst/>
            <a:ahLst/>
            <a:cxnLst/>
            <a:rect r="r" b="b" t="t" l="l"/>
            <a:pathLst>
              <a:path h="1860414" w="12792842">
                <a:moveTo>
                  <a:pt x="0" y="0"/>
                </a:moveTo>
                <a:lnTo>
                  <a:pt x="12792842" y="0"/>
                </a:lnTo>
                <a:lnTo>
                  <a:pt x="12792842" y="1860414"/>
                </a:lnTo>
                <a:lnTo>
                  <a:pt x="0" y="1860414"/>
                </a:lnTo>
                <a:lnTo>
                  <a:pt x="0" y="0"/>
                </a:lnTo>
                <a:close/>
              </a:path>
            </a:pathLst>
          </a:custGeom>
          <a:blipFill>
            <a:blip r:embed="rId3"/>
            <a:stretch>
              <a:fillRect l="0" t="0" r="0" b="-188049"/>
            </a:stretch>
          </a:blipFill>
        </p:spPr>
      </p:sp>
      <p:sp>
        <p:nvSpPr>
          <p:cNvPr name="TextBox 4" id="4"/>
          <p:cNvSpPr txBox="true"/>
          <p:nvPr/>
        </p:nvSpPr>
        <p:spPr>
          <a:xfrm rot="0">
            <a:off x="919512" y="736600"/>
            <a:ext cx="15169815" cy="669925"/>
          </a:xfrm>
          <a:prstGeom prst="rect">
            <a:avLst/>
          </a:prstGeom>
        </p:spPr>
        <p:txBody>
          <a:bodyPr anchor="t" rtlCol="false" tIns="0" lIns="0" bIns="0" rIns="0">
            <a:spAutoFit/>
          </a:bodyPr>
          <a:lstStyle/>
          <a:p>
            <a:pPr algn="l">
              <a:lnSpc>
                <a:spcPts val="5000"/>
              </a:lnSpc>
            </a:pPr>
            <a:r>
              <a:rPr lang="en-US" sz="5000">
                <a:solidFill>
                  <a:srgbClr val="FFFFFF"/>
                </a:solidFill>
                <a:latin typeface="Bebas Neue Cyrillic"/>
                <a:ea typeface="Bebas Neue Cyrillic"/>
                <a:cs typeface="Bebas Neue Cyrillic"/>
                <a:sym typeface="Bebas Neue Cyrillic"/>
              </a:rPr>
              <a:t>Deployment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3275523" y="4617501"/>
            <a:ext cx="11736953" cy="2019932"/>
            <a:chOff x="0" y="0"/>
            <a:chExt cx="15649271" cy="2693243"/>
          </a:xfrm>
        </p:grpSpPr>
        <p:sp>
          <p:nvSpPr>
            <p:cNvPr name="TextBox 5" id="5"/>
            <p:cNvSpPr txBox="true"/>
            <p:nvPr/>
          </p:nvSpPr>
          <p:spPr>
            <a:xfrm rot="0">
              <a:off x="0" y="161925"/>
              <a:ext cx="15649271" cy="1713706"/>
            </a:xfrm>
            <a:prstGeom prst="rect">
              <a:avLst/>
            </a:prstGeom>
          </p:spPr>
          <p:txBody>
            <a:bodyPr anchor="t" rtlCol="false" tIns="0" lIns="0" bIns="0" rIns="0">
              <a:spAutoFit/>
            </a:bodyPr>
            <a:lstStyle/>
            <a:p>
              <a:pPr algn="ctr">
                <a:lnSpc>
                  <a:spcPts val="9311"/>
                </a:lnSpc>
              </a:pPr>
              <a:r>
                <a:rPr lang="en-US" sz="9311">
                  <a:solidFill>
                    <a:srgbClr val="332792"/>
                  </a:solidFill>
                  <a:latin typeface="Bebas Neue Cyrillic"/>
                  <a:ea typeface="Bebas Neue Cyrillic"/>
                  <a:cs typeface="Bebas Neue Cyrillic"/>
                  <a:sym typeface="Bebas Neue Cyrillic"/>
                </a:rPr>
                <a:t>Transformers</a:t>
              </a:r>
            </a:p>
          </p:txBody>
        </p:sp>
        <p:sp>
          <p:nvSpPr>
            <p:cNvPr name="TextBox 6" id="6"/>
            <p:cNvSpPr txBox="true"/>
            <p:nvPr/>
          </p:nvSpPr>
          <p:spPr>
            <a:xfrm rot="0">
              <a:off x="905099" y="2175058"/>
              <a:ext cx="13839074"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4">
              <a:alphaModFix amt="44999"/>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10" id="10"/>
          <p:cNvGrpSpPr/>
          <p:nvPr/>
        </p:nvGrpSpPr>
        <p:grpSpPr>
          <a:xfrm rot="0">
            <a:off x="3714192" y="1826125"/>
            <a:ext cx="14166014" cy="5258299"/>
            <a:chOff x="0" y="0"/>
            <a:chExt cx="18888018" cy="7011065"/>
          </a:xfrm>
        </p:grpSpPr>
        <p:sp>
          <p:nvSpPr>
            <p:cNvPr name="TextBox 11" id="11"/>
            <p:cNvSpPr txBox="true"/>
            <p:nvPr/>
          </p:nvSpPr>
          <p:spPr>
            <a:xfrm rot="0">
              <a:off x="0" y="219075"/>
              <a:ext cx="18888018" cy="2198136"/>
            </a:xfrm>
            <a:prstGeom prst="rect">
              <a:avLst/>
            </a:prstGeom>
          </p:spPr>
          <p:txBody>
            <a:bodyPr anchor="t" rtlCol="false" tIns="0" lIns="0" bIns="0" rIns="0">
              <a:spAutoFit/>
            </a:bodyPr>
            <a:lstStyle/>
            <a:p>
              <a:pPr algn="l">
                <a:lnSpc>
                  <a:spcPts val="11999"/>
                </a:lnSpc>
              </a:pPr>
              <a:r>
                <a:rPr lang="en-US" sz="11999">
                  <a:solidFill>
                    <a:srgbClr val="FFFFFF"/>
                  </a:solidFill>
                  <a:latin typeface="Bebas Neue Cyrillic"/>
                  <a:ea typeface="Bebas Neue Cyrillic"/>
                  <a:cs typeface="Bebas Neue Cyrillic"/>
                  <a:sym typeface="Bebas Neue Cyrillic"/>
                </a:rPr>
                <a:t>Transformers</a:t>
              </a:r>
            </a:p>
          </p:txBody>
        </p:sp>
        <p:sp>
          <p:nvSpPr>
            <p:cNvPr name="TextBox 12" id="12"/>
            <p:cNvSpPr txBox="true"/>
            <p:nvPr/>
          </p:nvSpPr>
          <p:spPr>
            <a:xfrm rot="0">
              <a:off x="0" y="2807322"/>
              <a:ext cx="16703185" cy="4203742"/>
            </a:xfrm>
            <a:prstGeom prst="rect">
              <a:avLst/>
            </a:prstGeom>
          </p:spPr>
          <p:txBody>
            <a:bodyPr anchor="t" rtlCol="false" tIns="0" lIns="0" bIns="0" rIns="0">
              <a:spAutoFit/>
            </a:bodyPr>
            <a:lstStyle/>
            <a:p>
              <a:pPr algn="l">
                <a:lnSpc>
                  <a:spcPts val="4199"/>
                </a:lnSpc>
              </a:pPr>
              <a:r>
                <a:rPr lang="en-US" sz="2999">
                  <a:solidFill>
                    <a:srgbClr val="FFFFFF"/>
                  </a:solidFill>
                  <a:latin typeface="Prompt Light"/>
                  <a:ea typeface="Prompt Light"/>
                  <a:cs typeface="Prompt Light"/>
                  <a:sym typeface="Prompt Light"/>
                </a:rPr>
                <a:t>Transformers are a type of deep learning model introduced in the paper 'Attention is All You Need' by Vaswani et al. in 2017. They are designed to handle sequential data, such as text, but unlike RNNs, they rely on a mechanism called self-attention to process entire sequences at once, allowing for more parallelization and better performance on longer sequences.</a:t>
              </a:r>
            </a:p>
          </p:txBody>
        </p:sp>
      </p:gr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1B1457"/>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6494089" y="-2001647"/>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3">
              <a:alphaModFix amt="10999"/>
              <a:extLst>
                <a:ext uri="{96DAC541-7B7A-43D3-8B79-37D633B846F1}">
                  <asvg:svgBlip xmlns:asvg="http://schemas.microsoft.com/office/drawing/2016/SVG/main" r:embed="rId4"/>
                </a:ext>
              </a:extLst>
            </a:blip>
            <a:stretch>
              <a:fillRect l="0" t="0" r="0" b="0"/>
            </a:stretch>
          </a:blipFill>
        </p:spPr>
      </p:sp>
      <p:grpSp>
        <p:nvGrpSpPr>
          <p:cNvPr name="Group 3" id="3"/>
          <p:cNvGrpSpPr>
            <a:grpSpLocks noChangeAspect="true"/>
          </p:cNvGrpSpPr>
          <p:nvPr/>
        </p:nvGrpSpPr>
        <p:grpSpPr>
          <a:xfrm rot="0">
            <a:off x="7042576" y="1743101"/>
            <a:ext cx="442954" cy="442954"/>
            <a:chOff x="6705600" y="1371600"/>
            <a:chExt cx="10972800" cy="10972800"/>
          </a:xfrm>
        </p:grpSpPr>
        <p:sp>
          <p:nvSpPr>
            <p:cNvPr name="Freeform 4" id="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5" id="5"/>
          <p:cNvGrpSpPr>
            <a:grpSpLocks noChangeAspect="true"/>
          </p:cNvGrpSpPr>
          <p:nvPr/>
        </p:nvGrpSpPr>
        <p:grpSpPr>
          <a:xfrm rot="0">
            <a:off x="8353632" y="4083860"/>
            <a:ext cx="251670" cy="251670"/>
            <a:chOff x="6705600" y="1371600"/>
            <a:chExt cx="10972800" cy="10972800"/>
          </a:xfrm>
        </p:grpSpPr>
        <p:sp>
          <p:nvSpPr>
            <p:cNvPr name="Freeform 6" id="6"/>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7" id="7"/>
          <p:cNvGrpSpPr>
            <a:grpSpLocks noChangeAspect="true"/>
          </p:cNvGrpSpPr>
          <p:nvPr/>
        </p:nvGrpSpPr>
        <p:grpSpPr>
          <a:xfrm rot="0">
            <a:off x="7042576" y="5981663"/>
            <a:ext cx="442954" cy="442954"/>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9" id="9"/>
          <p:cNvGrpSpPr>
            <a:grpSpLocks noChangeAspect="true"/>
          </p:cNvGrpSpPr>
          <p:nvPr/>
        </p:nvGrpSpPr>
        <p:grpSpPr>
          <a:xfrm rot="0">
            <a:off x="8479466" y="8148962"/>
            <a:ext cx="346920" cy="34692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1" id="11"/>
          <p:cNvSpPr txBox="true"/>
          <p:nvPr/>
        </p:nvSpPr>
        <p:spPr>
          <a:xfrm rot="0">
            <a:off x="9144000" y="4456121"/>
            <a:ext cx="8353687" cy="1593833"/>
          </a:xfrm>
          <a:prstGeom prst="rect">
            <a:avLst/>
          </a:prstGeom>
        </p:spPr>
        <p:txBody>
          <a:bodyPr anchor="t" rtlCol="false" tIns="0" lIns="0" bIns="0" rIns="0">
            <a:spAutoFit/>
          </a:bodyPr>
          <a:lstStyle/>
          <a:p>
            <a:pPr algn="ctr">
              <a:lnSpc>
                <a:spcPts val="11999"/>
              </a:lnSpc>
            </a:pPr>
            <a:r>
              <a:rPr lang="en-US" sz="11999">
                <a:solidFill>
                  <a:srgbClr val="FFFFFF"/>
                </a:solidFill>
                <a:latin typeface="Bebas Neue Cyrillic"/>
                <a:ea typeface="Bebas Neue Cyrillic"/>
                <a:cs typeface="Bebas Neue Cyrillic"/>
                <a:sym typeface="Bebas Neue Cyrillic"/>
              </a:rPr>
              <a:t>Characteristics</a:t>
            </a:r>
          </a:p>
        </p:txBody>
      </p:sp>
      <p:sp>
        <p:nvSpPr>
          <p:cNvPr name="TextBox 12" id="12"/>
          <p:cNvSpPr txBox="true"/>
          <p:nvPr/>
        </p:nvSpPr>
        <p:spPr>
          <a:xfrm rot="0">
            <a:off x="1505942" y="1685951"/>
            <a:ext cx="5268775"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Self-Attention Mechanism</a:t>
            </a:r>
          </a:p>
        </p:txBody>
      </p:sp>
      <p:sp>
        <p:nvSpPr>
          <p:cNvPr name="TextBox 13" id="13"/>
          <p:cNvSpPr txBox="true"/>
          <p:nvPr/>
        </p:nvSpPr>
        <p:spPr>
          <a:xfrm rot="0">
            <a:off x="2803237" y="3925132"/>
            <a:ext cx="4672768"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Parallelization Capability</a:t>
            </a:r>
          </a:p>
        </p:txBody>
      </p:sp>
      <p:sp>
        <p:nvSpPr>
          <p:cNvPr name="TextBox 14" id="14"/>
          <p:cNvSpPr txBox="true"/>
          <p:nvPr/>
        </p:nvSpPr>
        <p:spPr>
          <a:xfrm rot="0">
            <a:off x="1028700" y="5918578"/>
            <a:ext cx="5150010"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Use of Positional Encoding</a:t>
            </a:r>
          </a:p>
        </p:txBody>
      </p:sp>
      <p:sp>
        <p:nvSpPr>
          <p:cNvPr name="TextBox 15" id="15"/>
          <p:cNvSpPr txBox="true"/>
          <p:nvPr/>
        </p:nvSpPr>
        <p:spPr>
          <a:xfrm rot="0">
            <a:off x="2310862" y="8037859"/>
            <a:ext cx="5174669"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Scalability</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517405">
            <a:off x="-2873150" y="-102880"/>
            <a:ext cx="10179099" cy="10179099"/>
          </a:xfrm>
          <a:custGeom>
            <a:avLst/>
            <a:gdLst/>
            <a:ahLst/>
            <a:cxnLst/>
            <a:rect r="r" b="b" t="t" l="l"/>
            <a:pathLst>
              <a:path h="10179099" w="10179099">
                <a:moveTo>
                  <a:pt x="0" y="0"/>
                </a:moveTo>
                <a:lnTo>
                  <a:pt x="10179100" y="0"/>
                </a:lnTo>
                <a:lnTo>
                  <a:pt x="10179100" y="10179100"/>
                </a:lnTo>
                <a:lnTo>
                  <a:pt x="0" y="10179100"/>
                </a:lnTo>
                <a:lnTo>
                  <a:pt x="0" y="0"/>
                </a:lnTo>
                <a:close/>
              </a:path>
            </a:pathLst>
          </a:custGeom>
          <a:blipFill>
            <a:blip r:embed="rId3">
              <a:alphaModFix amt="9999"/>
              <a:extLst>
                <a:ext uri="{96DAC541-7B7A-43D3-8B79-37D633B846F1}">
                  <asvg:svgBlip xmlns:asvg="http://schemas.microsoft.com/office/drawing/2016/SVG/main" r:embed="rId4"/>
                </a:ext>
              </a:extLst>
            </a:blip>
            <a:stretch>
              <a:fillRect l="0" t="0" r="0" b="0"/>
            </a:stretch>
          </a:blipFill>
        </p:spPr>
      </p:sp>
      <p:sp>
        <p:nvSpPr>
          <p:cNvPr name="TextBox 3" id="3"/>
          <p:cNvSpPr txBox="true"/>
          <p:nvPr/>
        </p:nvSpPr>
        <p:spPr>
          <a:xfrm rot="0">
            <a:off x="399001" y="4573547"/>
            <a:ext cx="5553359" cy="1311356"/>
          </a:xfrm>
          <a:prstGeom prst="rect">
            <a:avLst/>
          </a:prstGeom>
        </p:spPr>
        <p:txBody>
          <a:bodyPr anchor="t" rtlCol="false" tIns="0" lIns="0" bIns="0" rIns="0">
            <a:spAutoFit/>
          </a:bodyPr>
          <a:lstStyle/>
          <a:p>
            <a:pPr algn="ctr">
              <a:lnSpc>
                <a:spcPts val="9814"/>
              </a:lnSpc>
            </a:pPr>
            <a:r>
              <a:rPr lang="en-US" sz="9814">
                <a:solidFill>
                  <a:srgbClr val="1B1457"/>
                </a:solidFill>
                <a:latin typeface="Bebas Neue Cyrillic"/>
                <a:ea typeface="Bebas Neue Cyrillic"/>
                <a:cs typeface="Bebas Neue Cyrillic"/>
                <a:sym typeface="Bebas Neue Cyrillic"/>
              </a:rPr>
              <a:t>Architecture</a:t>
            </a:r>
          </a:p>
        </p:txBody>
      </p:sp>
      <p:sp>
        <p:nvSpPr>
          <p:cNvPr name="TextBox 4" id="4"/>
          <p:cNvSpPr txBox="true"/>
          <p:nvPr/>
        </p:nvSpPr>
        <p:spPr>
          <a:xfrm rot="0">
            <a:off x="5726959" y="677992"/>
            <a:ext cx="8534483" cy="2360295"/>
          </a:xfrm>
          <a:prstGeom prst="rect">
            <a:avLst/>
          </a:prstGeom>
        </p:spPr>
        <p:txBody>
          <a:bodyPr anchor="t" rtlCol="false" tIns="0" lIns="0" bIns="0" rIns="0">
            <a:spAutoFit/>
          </a:bodyPr>
          <a:lstStyle/>
          <a:p>
            <a:pPr algn="just">
              <a:lnSpc>
                <a:spcPts val="3779"/>
              </a:lnSpc>
            </a:pPr>
            <a:r>
              <a:rPr lang="en-US" sz="2700">
                <a:solidFill>
                  <a:srgbClr val="1B1457"/>
                </a:solidFill>
                <a:latin typeface="Prompt Light"/>
                <a:ea typeface="Prompt Light"/>
                <a:cs typeface="Prompt Light"/>
                <a:sym typeface="Prompt Light"/>
              </a:rPr>
              <a:t>Transformers consist of an </a:t>
            </a:r>
            <a:r>
              <a:rPr lang="en-US" sz="2700">
                <a:solidFill>
                  <a:srgbClr val="1B1457"/>
                </a:solidFill>
                <a:latin typeface="Prompt Bold"/>
                <a:ea typeface="Prompt Bold"/>
                <a:cs typeface="Prompt Bold"/>
                <a:sym typeface="Prompt Bold"/>
              </a:rPr>
              <a:t>encoder-decoder architecture</a:t>
            </a:r>
            <a:r>
              <a:rPr lang="en-US" sz="2700">
                <a:solidFill>
                  <a:srgbClr val="1B1457"/>
                </a:solidFill>
                <a:latin typeface="Prompt Light"/>
                <a:ea typeface="Prompt Light"/>
                <a:cs typeface="Prompt Light"/>
                <a:sym typeface="Prompt Light"/>
              </a:rPr>
              <a:t>, where the encoder processes the input sequence and the decoder generates the output sequence</a:t>
            </a:r>
          </a:p>
          <a:p>
            <a:pPr algn="just">
              <a:lnSpc>
                <a:spcPts val="3779"/>
              </a:lnSpc>
            </a:pPr>
          </a:p>
        </p:txBody>
      </p:sp>
      <p:grpSp>
        <p:nvGrpSpPr>
          <p:cNvPr name="Group 5" id="5"/>
          <p:cNvGrpSpPr>
            <a:grpSpLocks noChangeAspect="true"/>
          </p:cNvGrpSpPr>
          <p:nvPr/>
        </p:nvGrpSpPr>
        <p:grpSpPr>
          <a:xfrm rot="0">
            <a:off x="5205724" y="1429850"/>
            <a:ext cx="188320" cy="188320"/>
            <a:chOff x="6705600" y="1371600"/>
            <a:chExt cx="10972800" cy="10972800"/>
          </a:xfrm>
        </p:grpSpPr>
        <p:sp>
          <p:nvSpPr>
            <p:cNvPr name="Freeform 6" id="6"/>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nvGrpSpPr>
          <p:cNvPr name="Group 7" id="7"/>
          <p:cNvGrpSpPr>
            <a:grpSpLocks noChangeAspect="true"/>
          </p:cNvGrpSpPr>
          <p:nvPr/>
        </p:nvGrpSpPr>
        <p:grpSpPr>
          <a:xfrm rot="0">
            <a:off x="5538639" y="8044455"/>
            <a:ext cx="188320" cy="188320"/>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sp>
        <p:nvSpPr>
          <p:cNvPr name="TextBox 9" id="9"/>
          <p:cNvSpPr txBox="true"/>
          <p:nvPr/>
        </p:nvSpPr>
        <p:spPr>
          <a:xfrm rot="0">
            <a:off x="6048238" y="6683375"/>
            <a:ext cx="8453884" cy="3051175"/>
          </a:xfrm>
          <a:prstGeom prst="rect">
            <a:avLst/>
          </a:prstGeom>
        </p:spPr>
        <p:txBody>
          <a:bodyPr anchor="t" rtlCol="false" tIns="0" lIns="0" bIns="0" rIns="0">
            <a:spAutoFit/>
          </a:bodyPr>
          <a:lstStyle/>
          <a:p>
            <a:pPr algn="just">
              <a:lnSpc>
                <a:spcPts val="3500"/>
              </a:lnSpc>
              <a:spcBef>
                <a:spcPct val="0"/>
              </a:spcBef>
            </a:pPr>
            <a:r>
              <a:rPr lang="en-US" sz="2500" strike="noStrike" u="none">
                <a:solidFill>
                  <a:srgbClr val="1B1457"/>
                </a:solidFill>
                <a:latin typeface="Prompt Bold"/>
                <a:ea typeface="Prompt Bold"/>
                <a:cs typeface="Prompt Bold"/>
                <a:sym typeface="Prompt Bold"/>
              </a:rPr>
              <a:t>Decoder :</a:t>
            </a:r>
          </a:p>
          <a:p>
            <a:pPr algn="just" marL="539751" indent="-269876" lvl="1">
              <a:lnSpc>
                <a:spcPts val="3500"/>
              </a:lnSpc>
              <a:spcBef>
                <a:spcPct val="0"/>
              </a:spcBef>
              <a:buFont typeface="Arial"/>
              <a:buChar char="•"/>
            </a:pPr>
            <a:r>
              <a:rPr lang="en-US" sz="2500" strike="noStrike" u="none">
                <a:solidFill>
                  <a:srgbClr val="1B1457"/>
                </a:solidFill>
                <a:latin typeface="Prompt Light"/>
                <a:ea typeface="Prompt Light"/>
                <a:cs typeface="Prompt Light"/>
                <a:sym typeface="Prompt Light"/>
              </a:rPr>
              <a:t>Uses the encoder’s output and the previous target sequence to predict the next word in the sequence.</a:t>
            </a:r>
          </a:p>
          <a:p>
            <a:pPr algn="just" marL="539751" indent="-269876" lvl="1">
              <a:lnSpc>
                <a:spcPts val="3500"/>
              </a:lnSpc>
              <a:spcBef>
                <a:spcPct val="0"/>
              </a:spcBef>
              <a:buFont typeface="Arial"/>
              <a:buChar char="•"/>
            </a:pPr>
            <a:r>
              <a:rPr lang="en-US" sz="2500" strike="noStrike" u="none">
                <a:solidFill>
                  <a:srgbClr val="1B1457"/>
                </a:solidFill>
                <a:latin typeface="Prompt Light"/>
                <a:ea typeface="Prompt Light"/>
                <a:cs typeface="Prompt Light"/>
                <a:sym typeface="Prompt Light"/>
              </a:rPr>
              <a:t>Incorporates masked self-attention to ensure that predictions depend only on previously generated outputs.</a:t>
            </a:r>
          </a:p>
        </p:txBody>
      </p:sp>
      <p:grpSp>
        <p:nvGrpSpPr>
          <p:cNvPr name="Group 10" id="10"/>
          <p:cNvGrpSpPr>
            <a:grpSpLocks noChangeAspect="true"/>
          </p:cNvGrpSpPr>
          <p:nvPr/>
        </p:nvGrpSpPr>
        <p:grpSpPr>
          <a:xfrm rot="0">
            <a:off x="6776572" y="4790483"/>
            <a:ext cx="188320" cy="188320"/>
            <a:chOff x="6705600" y="1371600"/>
            <a:chExt cx="10972800" cy="10972800"/>
          </a:xfrm>
        </p:grpSpPr>
        <p:sp>
          <p:nvSpPr>
            <p:cNvPr name="Freeform 11" id="11"/>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sp>
        <p:nvSpPr>
          <p:cNvPr name="TextBox 12" id="12"/>
          <p:cNvSpPr txBox="true"/>
          <p:nvPr/>
        </p:nvSpPr>
        <p:spPr>
          <a:xfrm rot="0">
            <a:off x="6870733" y="3594100"/>
            <a:ext cx="8453884" cy="3051175"/>
          </a:xfrm>
          <a:prstGeom prst="rect">
            <a:avLst/>
          </a:prstGeom>
        </p:spPr>
        <p:txBody>
          <a:bodyPr anchor="t" rtlCol="false" tIns="0" lIns="0" bIns="0" rIns="0">
            <a:spAutoFit/>
          </a:bodyPr>
          <a:lstStyle/>
          <a:p>
            <a:pPr algn="just">
              <a:lnSpc>
                <a:spcPts val="3500"/>
              </a:lnSpc>
            </a:pPr>
            <a:r>
              <a:rPr lang="en-US" sz="2500">
                <a:solidFill>
                  <a:srgbClr val="1B1457"/>
                </a:solidFill>
                <a:latin typeface="Prompt Bold"/>
                <a:ea typeface="Prompt Bold"/>
                <a:cs typeface="Prompt Bold"/>
                <a:sym typeface="Prompt Bold"/>
              </a:rPr>
              <a:t>Encoder :</a:t>
            </a:r>
          </a:p>
          <a:p>
            <a:pPr algn="just" marL="539751" indent="-269876" lvl="1">
              <a:lnSpc>
                <a:spcPts val="3500"/>
              </a:lnSpc>
              <a:buFont typeface="Arial"/>
              <a:buChar char="•"/>
            </a:pPr>
            <a:r>
              <a:rPr lang="en-US" sz="2500">
                <a:solidFill>
                  <a:srgbClr val="1B1457"/>
                </a:solidFill>
                <a:latin typeface="Prompt Light"/>
                <a:ea typeface="Prompt Light"/>
                <a:cs typeface="Prompt Light"/>
                <a:sym typeface="Prompt Light"/>
              </a:rPr>
              <a:t>Takes input embeddings and applies self-attention and feed-forward layers.</a:t>
            </a:r>
          </a:p>
          <a:p>
            <a:pPr algn="just" marL="539751" indent="-269876" lvl="1">
              <a:lnSpc>
                <a:spcPts val="3500"/>
              </a:lnSpc>
              <a:buFont typeface="Arial"/>
              <a:buChar char="•"/>
            </a:pPr>
            <a:r>
              <a:rPr lang="en-US" sz="2500">
                <a:solidFill>
                  <a:srgbClr val="1B1457"/>
                </a:solidFill>
                <a:latin typeface="Prompt Light"/>
                <a:ea typeface="Prompt Light"/>
                <a:cs typeface="Prompt Light"/>
                <a:sym typeface="Prompt Light"/>
              </a:rPr>
              <a:t>Multi-Head Self-Attention allows the model to focus on different parts of the input sequence simultaneously.</a:t>
            </a:r>
          </a:p>
          <a:p>
            <a:pPr algn="just">
              <a:lnSpc>
                <a:spcPts val="3500"/>
              </a:lnSpc>
            </a:pP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3521480">
            <a:off x="-4615770" y="-1703943"/>
            <a:ext cx="9231539" cy="6260662"/>
          </a:xfrm>
          <a:custGeom>
            <a:avLst/>
            <a:gdLst/>
            <a:ahLst/>
            <a:cxnLst/>
            <a:rect r="r" b="b" t="t" l="l"/>
            <a:pathLst>
              <a:path h="6260662" w="9231539">
                <a:moveTo>
                  <a:pt x="0" y="0"/>
                </a:moveTo>
                <a:lnTo>
                  <a:pt x="9231540" y="0"/>
                </a:lnTo>
                <a:lnTo>
                  <a:pt x="9231540" y="6260663"/>
                </a:lnTo>
                <a:lnTo>
                  <a:pt x="0" y="6260663"/>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pic>
        <p:nvPicPr>
          <p:cNvPr name="Picture 3" id="3"/>
          <p:cNvPicPr>
            <a:picLocks noChangeAspect="true"/>
          </p:cNvPicPr>
          <p:nvPr/>
        </p:nvPicPr>
        <p:blipFill>
          <a:blip r:embed="rId5">
            <a:alphaModFix amt="15000"/>
          </a:blip>
          <a:srcRect l="0" t="0" r="0" b="0"/>
          <a:stretch>
            <a:fillRect/>
          </a:stretch>
        </p:blipFill>
        <p:spPr>
          <a:xfrm flipH="false" flipV="false" rot="0">
            <a:off x="13216627" y="6511376"/>
            <a:ext cx="9145831" cy="9412686"/>
          </a:xfrm>
          <a:prstGeom prst="rect">
            <a:avLst/>
          </a:prstGeom>
        </p:spPr>
      </p:pic>
      <p:pic>
        <p:nvPicPr>
          <p:cNvPr name="Picture 4" id="4"/>
          <p:cNvPicPr>
            <a:picLocks noChangeAspect="true"/>
          </p:cNvPicPr>
          <p:nvPr/>
        </p:nvPicPr>
        <p:blipFill>
          <a:blip r:embed="rId5">
            <a:alphaModFix amt="15000"/>
          </a:blip>
          <a:srcRect l="0" t="0" r="0" b="0"/>
          <a:stretch>
            <a:fillRect/>
          </a:stretch>
        </p:blipFill>
        <p:spPr>
          <a:xfrm flipH="false" flipV="false" rot="0">
            <a:off x="-4796364" y="-3095372"/>
            <a:ext cx="8249192" cy="8489884"/>
          </a:xfrm>
          <a:prstGeom prst="rect">
            <a:avLst/>
          </a:prstGeom>
        </p:spPr>
      </p:pic>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9" id="9"/>
          <p:cNvSpPr/>
          <p:nvPr/>
        </p:nvSpPr>
        <p:spPr>
          <a:xfrm flipH="false" flipV="false" rot="0">
            <a:off x="4947592" y="612522"/>
            <a:ext cx="8269036" cy="9061957"/>
          </a:xfrm>
          <a:custGeom>
            <a:avLst/>
            <a:gdLst/>
            <a:ahLst/>
            <a:cxnLst/>
            <a:rect r="r" b="b" t="t" l="l"/>
            <a:pathLst>
              <a:path h="9061957" w="8269036">
                <a:moveTo>
                  <a:pt x="0" y="0"/>
                </a:moveTo>
                <a:lnTo>
                  <a:pt x="8269035" y="0"/>
                </a:lnTo>
                <a:lnTo>
                  <a:pt x="8269035" y="9061956"/>
                </a:lnTo>
                <a:lnTo>
                  <a:pt x="0" y="9061956"/>
                </a:lnTo>
                <a:lnTo>
                  <a:pt x="0" y="0"/>
                </a:lnTo>
                <a:close/>
              </a:path>
            </a:pathLst>
          </a:custGeom>
          <a:blipFill>
            <a:blip r:embed="rId8"/>
            <a:stretch>
              <a:fillRect l="0" t="0" r="0" b="0"/>
            </a:stretch>
          </a:blipFill>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6494089" y="-2034890"/>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3">
              <a:alphaModFix amt="10999"/>
              <a:extLst>
                <a:ext uri="{96DAC541-7B7A-43D3-8B79-37D633B846F1}">
                  <asvg:svgBlip xmlns:asvg="http://schemas.microsoft.com/office/drawing/2016/SVG/main" r:embed="rId4"/>
                </a:ext>
              </a:extLst>
            </a:blip>
            <a:stretch>
              <a:fillRect l="0" t="0" r="0" b="0"/>
            </a:stretch>
          </a:blipFill>
        </p:spPr>
      </p:sp>
      <p:sp>
        <p:nvSpPr>
          <p:cNvPr name="TextBox 3" id="3"/>
          <p:cNvSpPr txBox="true"/>
          <p:nvPr/>
        </p:nvSpPr>
        <p:spPr>
          <a:xfrm rot="0">
            <a:off x="10349173" y="3002881"/>
            <a:ext cx="6646613" cy="4619575"/>
          </a:xfrm>
          <a:prstGeom prst="rect">
            <a:avLst/>
          </a:prstGeom>
        </p:spPr>
        <p:txBody>
          <a:bodyPr anchor="t" rtlCol="false" tIns="0" lIns="0" bIns="0" rIns="0">
            <a:spAutoFit/>
          </a:bodyPr>
          <a:lstStyle/>
          <a:p>
            <a:pPr algn="ctr">
              <a:lnSpc>
                <a:spcPts val="12000"/>
              </a:lnSpc>
            </a:pPr>
            <a:r>
              <a:rPr lang="en-US" sz="12000">
                <a:solidFill>
                  <a:srgbClr val="FFFFFF"/>
                </a:solidFill>
                <a:latin typeface="Bebas Neue Cyrillic"/>
                <a:ea typeface="Bebas Neue Cyrillic"/>
                <a:cs typeface="Bebas Neue Cyrillic"/>
                <a:sym typeface="Bebas Neue Cyrillic"/>
              </a:rPr>
              <a:t>Training</a:t>
            </a:r>
          </a:p>
          <a:p>
            <a:pPr algn="ctr">
              <a:lnSpc>
                <a:spcPts val="12000"/>
              </a:lnSpc>
            </a:pPr>
            <a:r>
              <a:rPr lang="en-US" sz="12000">
                <a:solidFill>
                  <a:srgbClr val="FFFFFF"/>
                </a:solidFill>
                <a:latin typeface="Bebas Neue Cyrillic"/>
                <a:ea typeface="Bebas Neue Cyrillic"/>
                <a:cs typeface="Bebas Neue Cyrillic"/>
                <a:sym typeface="Bebas Neue Cyrillic"/>
              </a:rPr>
              <a:t>vs</a:t>
            </a:r>
          </a:p>
          <a:p>
            <a:pPr algn="ctr">
              <a:lnSpc>
                <a:spcPts val="12000"/>
              </a:lnSpc>
            </a:pPr>
            <a:r>
              <a:rPr lang="en-US" sz="12000">
                <a:solidFill>
                  <a:srgbClr val="FFFFFF"/>
                </a:solidFill>
                <a:latin typeface="Bebas Neue Cyrillic"/>
                <a:ea typeface="Bebas Neue Cyrillic"/>
                <a:cs typeface="Bebas Neue Cyrillic"/>
                <a:sym typeface="Bebas Neue Cyrillic"/>
              </a:rPr>
              <a:t>testing</a:t>
            </a:r>
          </a:p>
        </p:txBody>
      </p:sp>
      <p:grpSp>
        <p:nvGrpSpPr>
          <p:cNvPr name="Group 4" id="4"/>
          <p:cNvGrpSpPr>
            <a:grpSpLocks noChangeAspect="true"/>
          </p:cNvGrpSpPr>
          <p:nvPr/>
        </p:nvGrpSpPr>
        <p:grpSpPr>
          <a:xfrm rot="0">
            <a:off x="8318802" y="784948"/>
            <a:ext cx="607549" cy="607549"/>
            <a:chOff x="6705600" y="1371600"/>
            <a:chExt cx="10972800" cy="10972800"/>
          </a:xfrm>
        </p:grpSpPr>
        <p:sp>
          <p:nvSpPr>
            <p:cNvPr name="Freeform 5" id="5"/>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6" id="6"/>
          <p:cNvSpPr txBox="true"/>
          <p:nvPr/>
        </p:nvSpPr>
        <p:spPr>
          <a:xfrm rot="0">
            <a:off x="5113353" y="762577"/>
            <a:ext cx="2831461" cy="629920"/>
          </a:xfrm>
          <a:prstGeom prst="rect">
            <a:avLst/>
          </a:prstGeom>
        </p:spPr>
        <p:txBody>
          <a:bodyPr anchor="t" rtlCol="false" tIns="0" lIns="0" bIns="0" rIns="0">
            <a:spAutoFit/>
          </a:bodyPr>
          <a:lstStyle/>
          <a:p>
            <a:pPr algn="r">
              <a:lnSpc>
                <a:spcPts val="5179"/>
              </a:lnSpc>
              <a:spcBef>
                <a:spcPct val="0"/>
              </a:spcBef>
            </a:pPr>
            <a:r>
              <a:rPr lang="en-US" sz="3699">
                <a:solidFill>
                  <a:srgbClr val="FFFFFF"/>
                </a:solidFill>
                <a:latin typeface="Prompt Bold"/>
                <a:ea typeface="Prompt Bold"/>
                <a:cs typeface="Prompt Bold"/>
                <a:sym typeface="Prompt Bold"/>
              </a:rPr>
              <a:t>Training:</a:t>
            </a:r>
          </a:p>
        </p:txBody>
      </p:sp>
      <p:sp>
        <p:nvSpPr>
          <p:cNvPr name="TextBox 7" id="7"/>
          <p:cNvSpPr txBox="true"/>
          <p:nvPr/>
        </p:nvSpPr>
        <p:spPr>
          <a:xfrm rot="0">
            <a:off x="4262037" y="5121128"/>
            <a:ext cx="2831461" cy="629920"/>
          </a:xfrm>
          <a:prstGeom prst="rect">
            <a:avLst/>
          </a:prstGeom>
        </p:spPr>
        <p:txBody>
          <a:bodyPr anchor="t" rtlCol="false" tIns="0" lIns="0" bIns="0" rIns="0">
            <a:spAutoFit/>
          </a:bodyPr>
          <a:lstStyle/>
          <a:p>
            <a:pPr algn="r">
              <a:lnSpc>
                <a:spcPts val="5179"/>
              </a:lnSpc>
              <a:spcBef>
                <a:spcPct val="0"/>
              </a:spcBef>
            </a:pPr>
            <a:r>
              <a:rPr lang="en-US" sz="3699">
                <a:solidFill>
                  <a:srgbClr val="FFFFFF"/>
                </a:solidFill>
                <a:latin typeface="Prompt Bold"/>
                <a:ea typeface="Prompt Bold"/>
                <a:cs typeface="Prompt Bold"/>
                <a:sym typeface="Prompt Bold"/>
              </a:rPr>
              <a:t>Testing:</a:t>
            </a:r>
          </a:p>
        </p:txBody>
      </p:sp>
      <p:sp>
        <p:nvSpPr>
          <p:cNvPr name="TextBox 8" id="8"/>
          <p:cNvSpPr txBox="true"/>
          <p:nvPr/>
        </p:nvSpPr>
        <p:spPr>
          <a:xfrm rot="0">
            <a:off x="1035940" y="1627508"/>
            <a:ext cx="5729098" cy="4483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Data: Tokenized Sequence of input</a:t>
            </a:r>
          </a:p>
        </p:txBody>
      </p:sp>
      <p:grpSp>
        <p:nvGrpSpPr>
          <p:cNvPr name="Group 9" id="9"/>
          <p:cNvGrpSpPr>
            <a:grpSpLocks noChangeAspect="true"/>
          </p:cNvGrpSpPr>
          <p:nvPr/>
        </p:nvGrpSpPr>
        <p:grpSpPr>
          <a:xfrm rot="0">
            <a:off x="6986755" y="1657505"/>
            <a:ext cx="360503" cy="360503"/>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1" id="11"/>
          <p:cNvSpPr txBox="true"/>
          <p:nvPr/>
        </p:nvSpPr>
        <p:spPr>
          <a:xfrm rot="0">
            <a:off x="676445" y="2366859"/>
            <a:ext cx="6546821" cy="9055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Forward Pass: Encoder processes input, decoder predicts next token.</a:t>
            </a:r>
          </a:p>
        </p:txBody>
      </p:sp>
      <p:grpSp>
        <p:nvGrpSpPr>
          <p:cNvPr name="Group 12" id="12"/>
          <p:cNvGrpSpPr>
            <a:grpSpLocks noChangeAspect="true"/>
          </p:cNvGrpSpPr>
          <p:nvPr/>
        </p:nvGrpSpPr>
        <p:grpSpPr>
          <a:xfrm rot="0">
            <a:off x="7410758" y="2667937"/>
            <a:ext cx="360503" cy="360503"/>
            <a:chOff x="6705600" y="1371600"/>
            <a:chExt cx="10972800" cy="10972800"/>
          </a:xfrm>
        </p:grpSpPr>
        <p:sp>
          <p:nvSpPr>
            <p:cNvPr name="Freeform 13" id="13"/>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4" id="14"/>
          <p:cNvSpPr txBox="true"/>
          <p:nvPr/>
        </p:nvSpPr>
        <p:spPr>
          <a:xfrm rot="0">
            <a:off x="279187" y="3567643"/>
            <a:ext cx="5903630" cy="9055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Loss: Computed with cross-entropy, optimized with Adam.</a:t>
            </a:r>
          </a:p>
        </p:txBody>
      </p:sp>
      <p:grpSp>
        <p:nvGrpSpPr>
          <p:cNvPr name="Group 15" id="15"/>
          <p:cNvGrpSpPr>
            <a:grpSpLocks noChangeAspect="true"/>
          </p:cNvGrpSpPr>
          <p:nvPr/>
        </p:nvGrpSpPr>
        <p:grpSpPr>
          <a:xfrm rot="0">
            <a:off x="6404534" y="3868722"/>
            <a:ext cx="360503" cy="360503"/>
            <a:chOff x="6705600" y="1371600"/>
            <a:chExt cx="10972800" cy="10972800"/>
          </a:xfrm>
        </p:grpSpPr>
        <p:sp>
          <p:nvSpPr>
            <p:cNvPr name="Freeform 16" id="16"/>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7" id="17"/>
          <p:cNvSpPr txBox="true"/>
          <p:nvPr/>
        </p:nvSpPr>
        <p:spPr>
          <a:xfrm rot="0">
            <a:off x="1204009" y="6034226"/>
            <a:ext cx="5741280" cy="9055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Input: New sequences fed into the trained model.</a:t>
            </a:r>
          </a:p>
        </p:txBody>
      </p:sp>
      <p:grpSp>
        <p:nvGrpSpPr>
          <p:cNvPr name="Group 18" id="18"/>
          <p:cNvGrpSpPr>
            <a:grpSpLocks noChangeAspect="true"/>
          </p:cNvGrpSpPr>
          <p:nvPr/>
        </p:nvGrpSpPr>
        <p:grpSpPr>
          <a:xfrm rot="0">
            <a:off x="7167006" y="6292823"/>
            <a:ext cx="360503" cy="360503"/>
            <a:chOff x="6705600" y="1371600"/>
            <a:chExt cx="10972800" cy="10972800"/>
          </a:xfrm>
        </p:grpSpPr>
        <p:sp>
          <p:nvSpPr>
            <p:cNvPr name="Freeform 19" id="1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20" id="20"/>
          <p:cNvSpPr txBox="true"/>
          <p:nvPr/>
        </p:nvSpPr>
        <p:spPr>
          <a:xfrm rot="0">
            <a:off x="843506" y="7235011"/>
            <a:ext cx="5741280" cy="9055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Output: Predictions compared against ground truth.</a:t>
            </a:r>
          </a:p>
        </p:txBody>
      </p:sp>
      <p:grpSp>
        <p:nvGrpSpPr>
          <p:cNvPr name="Group 21" id="21"/>
          <p:cNvGrpSpPr>
            <a:grpSpLocks noChangeAspect="true"/>
          </p:cNvGrpSpPr>
          <p:nvPr/>
        </p:nvGrpSpPr>
        <p:grpSpPr>
          <a:xfrm rot="0">
            <a:off x="6806503" y="7493608"/>
            <a:ext cx="360503" cy="360503"/>
            <a:chOff x="6705600" y="1371600"/>
            <a:chExt cx="10972800" cy="10972800"/>
          </a:xfrm>
        </p:grpSpPr>
        <p:sp>
          <p:nvSpPr>
            <p:cNvPr name="Freeform 22" id="22"/>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23" id="23"/>
          <p:cNvSpPr txBox="true"/>
          <p:nvPr/>
        </p:nvSpPr>
        <p:spPr>
          <a:xfrm rot="0">
            <a:off x="843506" y="8626295"/>
            <a:ext cx="7196850" cy="905510"/>
          </a:xfrm>
          <a:prstGeom prst="rect">
            <a:avLst/>
          </a:prstGeom>
        </p:spPr>
        <p:txBody>
          <a:bodyPr anchor="t" rtlCol="false" tIns="0" lIns="0" bIns="0" rIns="0">
            <a:spAutoFit/>
          </a:bodyPr>
          <a:lstStyle/>
          <a:p>
            <a:pPr algn="r">
              <a:lnSpc>
                <a:spcPts val="3640"/>
              </a:lnSpc>
            </a:pPr>
            <a:r>
              <a:rPr lang="en-US" sz="2600">
                <a:solidFill>
                  <a:srgbClr val="FFFFFF"/>
                </a:solidFill>
                <a:latin typeface="Prompt Light"/>
                <a:ea typeface="Prompt Light"/>
                <a:cs typeface="Prompt Light"/>
                <a:sym typeface="Prompt Light"/>
              </a:rPr>
              <a:t>Evaluation: Performance measured using accuracy, F1-score, etc.</a:t>
            </a:r>
          </a:p>
        </p:txBody>
      </p:sp>
      <p:grpSp>
        <p:nvGrpSpPr>
          <p:cNvPr name="Group 24" id="24"/>
          <p:cNvGrpSpPr>
            <a:grpSpLocks noChangeAspect="true"/>
          </p:cNvGrpSpPr>
          <p:nvPr/>
        </p:nvGrpSpPr>
        <p:grpSpPr>
          <a:xfrm rot="0">
            <a:off x="8262073" y="8884893"/>
            <a:ext cx="360503" cy="360503"/>
            <a:chOff x="6705600" y="1371600"/>
            <a:chExt cx="10972800" cy="10972800"/>
          </a:xfrm>
        </p:grpSpPr>
        <p:sp>
          <p:nvSpPr>
            <p:cNvPr name="Freeform 25" id="25"/>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26" id="26"/>
          <p:cNvGrpSpPr>
            <a:grpSpLocks noChangeAspect="true"/>
          </p:cNvGrpSpPr>
          <p:nvPr/>
        </p:nvGrpSpPr>
        <p:grpSpPr>
          <a:xfrm rot="0">
            <a:off x="7467487" y="5143500"/>
            <a:ext cx="607549" cy="607549"/>
            <a:chOff x="6705600" y="1371600"/>
            <a:chExt cx="10972800" cy="10972800"/>
          </a:xfrm>
        </p:grpSpPr>
        <p:sp>
          <p:nvSpPr>
            <p:cNvPr name="Freeform 27" id="2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1B1457"/>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6494089" y="-2001647"/>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7042576" y="1743101"/>
            <a:ext cx="442954" cy="442954"/>
            <a:chOff x="6705600" y="1371600"/>
            <a:chExt cx="10972800" cy="10972800"/>
          </a:xfrm>
        </p:grpSpPr>
        <p:sp>
          <p:nvSpPr>
            <p:cNvPr name="Freeform 4" id="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5" id="5"/>
          <p:cNvGrpSpPr>
            <a:grpSpLocks noChangeAspect="true"/>
          </p:cNvGrpSpPr>
          <p:nvPr/>
        </p:nvGrpSpPr>
        <p:grpSpPr>
          <a:xfrm rot="0">
            <a:off x="7729702" y="6441838"/>
            <a:ext cx="442954" cy="442954"/>
            <a:chOff x="6705600" y="1371600"/>
            <a:chExt cx="10972800" cy="10972800"/>
          </a:xfrm>
        </p:grpSpPr>
        <p:sp>
          <p:nvSpPr>
            <p:cNvPr name="Freeform 6" id="6"/>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7" id="7"/>
          <p:cNvGrpSpPr>
            <a:grpSpLocks noChangeAspect="true"/>
          </p:cNvGrpSpPr>
          <p:nvPr/>
        </p:nvGrpSpPr>
        <p:grpSpPr>
          <a:xfrm rot="0">
            <a:off x="7604260" y="7612015"/>
            <a:ext cx="346920" cy="346920"/>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9" id="9"/>
          <p:cNvSpPr txBox="true"/>
          <p:nvPr/>
        </p:nvSpPr>
        <p:spPr>
          <a:xfrm rot="0">
            <a:off x="10349173" y="2938487"/>
            <a:ext cx="6646613" cy="4619575"/>
          </a:xfrm>
          <a:prstGeom prst="rect">
            <a:avLst/>
          </a:prstGeom>
        </p:spPr>
        <p:txBody>
          <a:bodyPr anchor="t" rtlCol="false" tIns="0" lIns="0" bIns="0" rIns="0">
            <a:spAutoFit/>
          </a:bodyPr>
          <a:lstStyle/>
          <a:p>
            <a:pPr algn="ctr">
              <a:lnSpc>
                <a:spcPts val="12000"/>
              </a:lnSpc>
            </a:pPr>
            <a:r>
              <a:rPr lang="en-US" sz="12000">
                <a:solidFill>
                  <a:srgbClr val="FFFFFF"/>
                </a:solidFill>
                <a:latin typeface="Bebas Neue Cyrillic"/>
                <a:ea typeface="Bebas Neue Cyrillic"/>
                <a:cs typeface="Bebas Neue Cyrillic"/>
                <a:sym typeface="Bebas Neue Cyrillic"/>
              </a:rPr>
              <a:t>Advantages and </a:t>
            </a:r>
          </a:p>
          <a:p>
            <a:pPr algn="ctr">
              <a:lnSpc>
                <a:spcPts val="11999"/>
              </a:lnSpc>
            </a:pPr>
            <a:r>
              <a:rPr lang="en-US" sz="11999">
                <a:solidFill>
                  <a:srgbClr val="FFFFFF"/>
                </a:solidFill>
                <a:latin typeface="Bebas Neue Cyrillic"/>
                <a:ea typeface="Bebas Neue Cyrillic"/>
                <a:cs typeface="Bebas Neue Cyrillic"/>
                <a:sym typeface="Bebas Neue Cyrillic"/>
              </a:rPr>
              <a:t>Challenges</a:t>
            </a:r>
          </a:p>
        </p:txBody>
      </p:sp>
      <p:sp>
        <p:nvSpPr>
          <p:cNvPr name="TextBox 10" id="10"/>
          <p:cNvSpPr txBox="true"/>
          <p:nvPr/>
        </p:nvSpPr>
        <p:spPr>
          <a:xfrm rot="0">
            <a:off x="1505942" y="1685951"/>
            <a:ext cx="4672768"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High parallelization</a:t>
            </a:r>
          </a:p>
        </p:txBody>
      </p:sp>
      <p:sp>
        <p:nvSpPr>
          <p:cNvPr name="TextBox 11" id="11"/>
          <p:cNvSpPr txBox="true"/>
          <p:nvPr/>
        </p:nvSpPr>
        <p:spPr>
          <a:xfrm rot="0">
            <a:off x="263739" y="2768179"/>
            <a:ext cx="7545681"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Superior performance on complex tasks</a:t>
            </a:r>
          </a:p>
        </p:txBody>
      </p:sp>
      <p:sp>
        <p:nvSpPr>
          <p:cNvPr name="TextBox 12" id="12"/>
          <p:cNvSpPr txBox="true"/>
          <p:nvPr/>
        </p:nvSpPr>
        <p:spPr>
          <a:xfrm rot="0">
            <a:off x="1970485" y="6378754"/>
            <a:ext cx="5506441"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Computationally expensive</a:t>
            </a:r>
          </a:p>
        </p:txBody>
      </p:sp>
      <p:sp>
        <p:nvSpPr>
          <p:cNvPr name="TextBox 13" id="13"/>
          <p:cNvSpPr txBox="true"/>
          <p:nvPr/>
        </p:nvSpPr>
        <p:spPr>
          <a:xfrm rot="0">
            <a:off x="1937555" y="7500913"/>
            <a:ext cx="4672768"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Inference Speed</a:t>
            </a:r>
          </a:p>
        </p:txBody>
      </p:sp>
      <p:grpSp>
        <p:nvGrpSpPr>
          <p:cNvPr name="Group 14" id="14"/>
          <p:cNvGrpSpPr>
            <a:grpSpLocks noChangeAspect="true"/>
          </p:cNvGrpSpPr>
          <p:nvPr/>
        </p:nvGrpSpPr>
        <p:grpSpPr>
          <a:xfrm rot="0">
            <a:off x="7129388" y="4019906"/>
            <a:ext cx="251670" cy="251670"/>
            <a:chOff x="6705600" y="1371600"/>
            <a:chExt cx="10972800" cy="10972800"/>
          </a:xfrm>
        </p:grpSpPr>
        <p:sp>
          <p:nvSpPr>
            <p:cNvPr name="Freeform 15" id="15"/>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16" id="16"/>
          <p:cNvSpPr txBox="true"/>
          <p:nvPr/>
        </p:nvSpPr>
        <p:spPr>
          <a:xfrm rot="0">
            <a:off x="692101" y="3861178"/>
            <a:ext cx="5919846"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Scalability to large datasets</a:t>
            </a:r>
          </a:p>
        </p:txBody>
      </p:sp>
      <p:grpSp>
        <p:nvGrpSpPr>
          <p:cNvPr name="Group 17" id="17"/>
          <p:cNvGrpSpPr>
            <a:grpSpLocks noChangeAspect="true"/>
          </p:cNvGrpSpPr>
          <p:nvPr/>
        </p:nvGrpSpPr>
        <p:grpSpPr>
          <a:xfrm rot="0">
            <a:off x="7999197" y="2879282"/>
            <a:ext cx="346920" cy="346920"/>
            <a:chOff x="6705600" y="1371600"/>
            <a:chExt cx="10972800" cy="10972800"/>
          </a:xfrm>
        </p:grpSpPr>
        <p:sp>
          <p:nvSpPr>
            <p:cNvPr name="Freeform 18" id="1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19" id="19"/>
          <p:cNvGrpSpPr>
            <a:grpSpLocks noChangeAspect="true"/>
          </p:cNvGrpSpPr>
          <p:nvPr/>
        </p:nvGrpSpPr>
        <p:grpSpPr>
          <a:xfrm rot="0">
            <a:off x="8869991" y="8713954"/>
            <a:ext cx="251670" cy="251670"/>
            <a:chOff x="6705600" y="1371600"/>
            <a:chExt cx="10972800" cy="10972800"/>
          </a:xfrm>
        </p:grpSpPr>
        <p:sp>
          <p:nvSpPr>
            <p:cNvPr name="Freeform 20" id="2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21" id="21"/>
          <p:cNvSpPr txBox="true"/>
          <p:nvPr/>
        </p:nvSpPr>
        <p:spPr>
          <a:xfrm rot="0">
            <a:off x="263739" y="8555227"/>
            <a:ext cx="8416155" cy="511974"/>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Complex Architecture and Training Process</a:t>
            </a:r>
          </a:p>
        </p:txBody>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1829352" y="681038"/>
            <a:ext cx="15169815" cy="800099"/>
          </a:xfrm>
          <a:prstGeom prst="rect">
            <a:avLst/>
          </a:prstGeom>
        </p:spPr>
        <p:txBody>
          <a:bodyPr anchor="t" rtlCol="false" tIns="0" lIns="0" bIns="0" rIns="0">
            <a:spAutoFit/>
          </a:bodyPr>
          <a:lstStyle/>
          <a:p>
            <a:pPr algn="l">
              <a:lnSpc>
                <a:spcPts val="5999"/>
              </a:lnSpc>
            </a:pPr>
            <a:r>
              <a:rPr lang="en-US" sz="5999">
                <a:solidFill>
                  <a:srgbClr val="FFFFFF"/>
                </a:solidFill>
                <a:latin typeface="Bebas Neue Cyrillic"/>
                <a:ea typeface="Bebas Neue Cyrillic"/>
                <a:cs typeface="Bebas Neue Cyrillic"/>
                <a:sym typeface="Bebas Neue Cyrillic"/>
              </a:rPr>
              <a:t>Applications and Uses of Transformers</a:t>
            </a:r>
          </a:p>
        </p:txBody>
      </p:sp>
      <p:sp>
        <p:nvSpPr>
          <p:cNvPr name="TextBox 11" id="11"/>
          <p:cNvSpPr txBox="true"/>
          <p:nvPr/>
        </p:nvSpPr>
        <p:spPr>
          <a:xfrm rot="0">
            <a:off x="5302868" y="1771244"/>
            <a:ext cx="11801074" cy="7785100"/>
          </a:xfrm>
          <a:prstGeom prst="rect">
            <a:avLst/>
          </a:prstGeom>
        </p:spPr>
        <p:txBody>
          <a:bodyPr anchor="t" rtlCol="false" tIns="0" lIns="0" bIns="0" rIns="0">
            <a:spAutoFit/>
          </a:bodyPr>
          <a:lstStyle/>
          <a:p>
            <a:pPr algn="l" marL="755647" indent="-377824" lvl="1">
              <a:lnSpc>
                <a:spcPts val="4899"/>
              </a:lnSpc>
              <a:buFont typeface="Arial"/>
              <a:buChar char="•"/>
            </a:pPr>
            <a:r>
              <a:rPr lang="en-US" sz="3499">
                <a:solidFill>
                  <a:srgbClr val="FFFFFF"/>
                </a:solidFill>
                <a:latin typeface="Prompt Bold"/>
                <a:ea typeface="Prompt Bold"/>
                <a:cs typeface="Prompt Bold"/>
                <a:sym typeface="Prompt Bold"/>
              </a:rPr>
              <a:t>NLP:</a:t>
            </a:r>
          </a:p>
          <a:p>
            <a:pPr algn="l">
              <a:lnSpc>
                <a:spcPts val="4200"/>
              </a:lnSpc>
            </a:pPr>
            <a:r>
              <a:rPr lang="en-US" sz="3000">
                <a:solidFill>
                  <a:srgbClr val="FFFFFF"/>
                </a:solidFill>
                <a:latin typeface="Prompt"/>
                <a:ea typeface="Prompt"/>
                <a:cs typeface="Prompt"/>
                <a:sym typeface="Prompt"/>
              </a:rPr>
              <a:t>Machine Translation (e.g., Google Translate)</a:t>
            </a:r>
          </a:p>
          <a:p>
            <a:pPr algn="l">
              <a:lnSpc>
                <a:spcPts val="4200"/>
              </a:lnSpc>
            </a:pPr>
            <a:r>
              <a:rPr lang="en-US" sz="3000">
                <a:solidFill>
                  <a:srgbClr val="FFFFFF"/>
                </a:solidFill>
                <a:latin typeface="Prompt"/>
                <a:ea typeface="Prompt"/>
                <a:cs typeface="Prompt"/>
                <a:sym typeface="Prompt"/>
              </a:rPr>
              <a:t>Text Summarization</a:t>
            </a:r>
          </a:p>
          <a:p>
            <a:pPr algn="l">
              <a:lnSpc>
                <a:spcPts val="4200"/>
              </a:lnSpc>
            </a:pPr>
            <a:r>
              <a:rPr lang="en-US" sz="3000">
                <a:solidFill>
                  <a:srgbClr val="FFFFFF"/>
                </a:solidFill>
                <a:latin typeface="Prompt"/>
                <a:ea typeface="Prompt"/>
                <a:cs typeface="Prompt"/>
                <a:sym typeface="Prompt"/>
              </a:rPr>
              <a:t>Sentiment Analysis</a:t>
            </a:r>
          </a:p>
          <a:p>
            <a:pPr algn="l">
              <a:lnSpc>
                <a:spcPts val="4200"/>
              </a:lnSpc>
            </a:pPr>
            <a:r>
              <a:rPr lang="en-US" sz="3000">
                <a:solidFill>
                  <a:srgbClr val="FFFFFF"/>
                </a:solidFill>
                <a:latin typeface="Prompt"/>
                <a:ea typeface="Prompt"/>
                <a:cs typeface="Prompt"/>
                <a:sym typeface="Prompt"/>
              </a:rPr>
              <a:t>Text Generation (e.g., GPT series)</a:t>
            </a:r>
          </a:p>
          <a:p>
            <a:pPr algn="l">
              <a:lnSpc>
                <a:spcPts val="4200"/>
              </a:lnSpc>
            </a:pPr>
          </a:p>
          <a:p>
            <a:pPr algn="l" marL="755647" indent="-377824" lvl="1">
              <a:lnSpc>
                <a:spcPts val="4899"/>
              </a:lnSpc>
              <a:buFont typeface="Arial"/>
              <a:buChar char="•"/>
            </a:pPr>
            <a:r>
              <a:rPr lang="en-US" sz="3499">
                <a:solidFill>
                  <a:srgbClr val="FFFFFF"/>
                </a:solidFill>
                <a:latin typeface="Prompt Bold"/>
                <a:ea typeface="Prompt Bold"/>
                <a:cs typeface="Prompt Bold"/>
                <a:sym typeface="Prompt Bold"/>
              </a:rPr>
              <a:t>Computer Vision:</a:t>
            </a:r>
          </a:p>
          <a:p>
            <a:pPr algn="l">
              <a:lnSpc>
                <a:spcPts val="4200"/>
              </a:lnSpc>
            </a:pPr>
            <a:r>
              <a:rPr lang="en-US" sz="3000">
                <a:solidFill>
                  <a:srgbClr val="FFFFFF"/>
                </a:solidFill>
                <a:latin typeface="Prompt"/>
                <a:ea typeface="Prompt"/>
                <a:cs typeface="Prompt"/>
                <a:sym typeface="Prompt"/>
              </a:rPr>
              <a:t>Image Classification (e.g., Vision Transformers)</a:t>
            </a:r>
          </a:p>
          <a:p>
            <a:pPr algn="l">
              <a:lnSpc>
                <a:spcPts val="4200"/>
              </a:lnSpc>
            </a:pPr>
            <a:r>
              <a:rPr lang="en-US" sz="3000">
                <a:solidFill>
                  <a:srgbClr val="FFFFFF"/>
                </a:solidFill>
                <a:latin typeface="Prompt"/>
                <a:ea typeface="Prompt"/>
                <a:cs typeface="Prompt"/>
                <a:sym typeface="Prompt"/>
              </a:rPr>
              <a:t>Object Detection</a:t>
            </a:r>
          </a:p>
          <a:p>
            <a:pPr algn="l">
              <a:lnSpc>
                <a:spcPts val="4200"/>
              </a:lnSpc>
            </a:pPr>
            <a:r>
              <a:rPr lang="en-US" sz="3000">
                <a:solidFill>
                  <a:srgbClr val="FFFFFF"/>
                </a:solidFill>
                <a:latin typeface="Prompt"/>
                <a:ea typeface="Prompt"/>
                <a:cs typeface="Prompt"/>
                <a:sym typeface="Prompt"/>
              </a:rPr>
              <a:t>Image Generation</a:t>
            </a:r>
          </a:p>
          <a:p>
            <a:pPr algn="l">
              <a:lnSpc>
                <a:spcPts val="4899"/>
              </a:lnSpc>
            </a:pPr>
          </a:p>
          <a:p>
            <a:pPr algn="l" marL="755647" indent="-377824" lvl="1">
              <a:lnSpc>
                <a:spcPts val="4899"/>
              </a:lnSpc>
              <a:buFont typeface="Arial"/>
              <a:buChar char="•"/>
            </a:pPr>
            <a:r>
              <a:rPr lang="en-US" sz="3499">
                <a:solidFill>
                  <a:srgbClr val="FFFFFF"/>
                </a:solidFill>
                <a:latin typeface="Prompt Bold"/>
                <a:ea typeface="Prompt Bold"/>
                <a:cs typeface="Prompt Bold"/>
                <a:sym typeface="Prompt Bold"/>
              </a:rPr>
              <a:t>Other Fields:</a:t>
            </a:r>
          </a:p>
          <a:p>
            <a:pPr algn="l">
              <a:lnSpc>
                <a:spcPts val="4200"/>
              </a:lnSpc>
            </a:pPr>
            <a:r>
              <a:rPr lang="en-US" sz="3000">
                <a:solidFill>
                  <a:srgbClr val="FFFFFF"/>
                </a:solidFill>
                <a:latin typeface="Prompt"/>
                <a:ea typeface="Prompt"/>
                <a:cs typeface="Prompt"/>
                <a:sym typeface="Prompt"/>
              </a:rPr>
              <a:t>Speech Recognition (Siri)</a:t>
            </a:r>
          </a:p>
          <a:p>
            <a:pPr algn="l">
              <a:lnSpc>
                <a:spcPts val="4200"/>
              </a:lnSpc>
            </a:pPr>
            <a:r>
              <a:rPr lang="en-US" sz="3000">
                <a:solidFill>
                  <a:srgbClr val="FFFFFF"/>
                </a:solidFill>
                <a:latin typeface="Prompt"/>
                <a:ea typeface="Prompt"/>
                <a:cs typeface="Prompt"/>
                <a:sym typeface="Prompt"/>
              </a:rPr>
              <a:t>Recommender Systems</a:t>
            </a:r>
          </a:p>
        </p:txBody>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4026974" y="1599742"/>
            <a:ext cx="10445818" cy="7871002"/>
            <a:chOff x="0" y="0"/>
            <a:chExt cx="13927758" cy="10494670"/>
          </a:xfrm>
        </p:grpSpPr>
        <p:sp>
          <p:nvSpPr>
            <p:cNvPr name="TextBox 5" id="5"/>
            <p:cNvSpPr txBox="true"/>
            <p:nvPr/>
          </p:nvSpPr>
          <p:spPr>
            <a:xfrm rot="0">
              <a:off x="0" y="161925"/>
              <a:ext cx="13927758" cy="9515133"/>
            </a:xfrm>
            <a:prstGeom prst="rect">
              <a:avLst/>
            </a:prstGeom>
          </p:spPr>
          <p:txBody>
            <a:bodyPr anchor="t" rtlCol="false" tIns="0" lIns="0" bIns="0" rIns="0">
              <a:spAutoFit/>
            </a:bodyPr>
            <a:lstStyle/>
            <a:p>
              <a:pPr algn="ctr">
                <a:lnSpc>
                  <a:spcPts val="9311"/>
                </a:lnSpc>
              </a:pPr>
            </a:p>
            <a:p>
              <a:pPr algn="ctr">
                <a:lnSpc>
                  <a:spcPts val="9311"/>
                </a:lnSpc>
              </a:pPr>
              <a:r>
                <a:rPr lang="en-US" sz="9311">
                  <a:solidFill>
                    <a:srgbClr val="332792"/>
                  </a:solidFill>
                  <a:latin typeface="Bebas Neue Cyrillic"/>
                  <a:ea typeface="Bebas Neue Cyrillic"/>
                  <a:cs typeface="Bebas Neue Cyrillic"/>
                  <a:sym typeface="Bebas Neue Cyrillic"/>
                </a:rPr>
                <a:t>Bidirectional Encoder Representations from Transformers</a:t>
              </a:r>
            </a:p>
            <a:p>
              <a:pPr algn="ctr">
                <a:lnSpc>
                  <a:spcPts val="9311"/>
                </a:lnSpc>
              </a:pPr>
              <a:r>
                <a:rPr lang="en-US" sz="9311">
                  <a:solidFill>
                    <a:srgbClr val="332792"/>
                  </a:solidFill>
                  <a:latin typeface="Bebas Neue Cyrillic"/>
                  <a:ea typeface="Bebas Neue Cyrillic"/>
                  <a:cs typeface="Bebas Neue Cyrillic"/>
                  <a:sym typeface="Bebas Neue Cyrillic"/>
                </a:rPr>
                <a:t>(bERT)</a:t>
              </a:r>
            </a:p>
            <a:p>
              <a:pPr algn="ctr">
                <a:lnSpc>
                  <a:spcPts val="9311"/>
                </a:lnSpc>
              </a:pPr>
            </a:p>
          </p:txBody>
        </p:sp>
        <p:sp>
          <p:nvSpPr>
            <p:cNvPr name="TextBox 6" id="6"/>
            <p:cNvSpPr txBox="true"/>
            <p:nvPr/>
          </p:nvSpPr>
          <p:spPr>
            <a:xfrm rot="0">
              <a:off x="805532" y="9976485"/>
              <a:ext cx="12316693"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237059">
            <a:off x="11163707" y="2075627"/>
            <a:ext cx="12059223" cy="9186935"/>
          </a:xfrm>
          <a:custGeom>
            <a:avLst/>
            <a:gdLst/>
            <a:ahLst/>
            <a:cxnLst/>
            <a:rect r="r" b="b" t="t" l="l"/>
            <a:pathLst>
              <a:path h="9186935" w="12059223">
                <a:moveTo>
                  <a:pt x="0" y="0"/>
                </a:moveTo>
                <a:lnTo>
                  <a:pt x="12059223" y="0"/>
                </a:lnTo>
                <a:lnTo>
                  <a:pt x="12059223" y="9186935"/>
                </a:lnTo>
                <a:lnTo>
                  <a:pt x="0" y="91869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8999"/>
          </a:blip>
          <a:srcRect l="0" t="0" r="0" b="0"/>
          <a:stretch>
            <a:fillRect/>
          </a:stretch>
        </p:blipFill>
        <p:spPr>
          <a:xfrm flipH="false" flipV="false" rot="2105796">
            <a:off x="12813658" y="917582"/>
            <a:ext cx="10948683" cy="10512425"/>
          </a:xfrm>
          <a:prstGeom prst="rect">
            <a:avLst/>
          </a:prstGeom>
        </p:spPr>
      </p:pic>
      <p:grpSp>
        <p:nvGrpSpPr>
          <p:cNvPr name="Group 4" id="4"/>
          <p:cNvGrpSpPr/>
          <p:nvPr/>
        </p:nvGrpSpPr>
        <p:grpSpPr>
          <a:xfrm rot="-6307712">
            <a:off x="14947930" y="1260289"/>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235004" y="4768781"/>
            <a:ext cx="13602700" cy="1405013"/>
          </a:xfrm>
          <a:prstGeom prst="rect">
            <a:avLst/>
          </a:prstGeom>
        </p:spPr>
        <p:txBody>
          <a:bodyPr anchor="t" rtlCol="false" tIns="0" lIns="0" bIns="0" rIns="0">
            <a:spAutoFit/>
          </a:bodyPr>
          <a:lstStyle/>
          <a:p>
            <a:pPr algn="ctr">
              <a:lnSpc>
                <a:spcPts val="9820"/>
              </a:lnSpc>
            </a:pPr>
            <a:r>
              <a:rPr lang="en-US" sz="12590" spc="-780">
                <a:solidFill>
                  <a:srgbClr val="332792"/>
                </a:solidFill>
                <a:latin typeface="Playfair Display Italics"/>
                <a:ea typeface="Playfair Display Italics"/>
                <a:cs typeface="Playfair Display Italics"/>
                <a:sym typeface="Playfair Display Italics"/>
              </a:rPr>
              <a:t>INTRODUCTION</a:t>
            </a: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1B1457"/>
        </a:solidFill>
      </p:bgPr>
    </p:bg>
    <p:spTree>
      <p:nvGrpSpPr>
        <p:cNvPr id="1" name=""/>
        <p:cNvGrpSpPr/>
        <p:nvPr/>
      </p:nvGrpSpPr>
      <p:grpSpPr>
        <a:xfrm>
          <a:off x="0" y="0"/>
          <a:ext cx="0" cy="0"/>
          <a:chOff x="0" y="0"/>
          <a:chExt cx="0" cy="0"/>
        </a:xfrm>
      </p:grpSpPr>
      <p:sp>
        <p:nvSpPr>
          <p:cNvPr name="Freeform 2" id="2"/>
          <p:cNvSpPr/>
          <p:nvPr/>
        </p:nvSpPr>
        <p:spPr>
          <a:xfrm flipH="false" flipV="false" rot="-3521480">
            <a:off x="-5125446" y="-1627743"/>
            <a:ext cx="9231539" cy="6260662"/>
          </a:xfrm>
          <a:custGeom>
            <a:avLst/>
            <a:gdLst/>
            <a:ahLst/>
            <a:cxnLst/>
            <a:rect r="r" b="b" t="t" l="l"/>
            <a:pathLst>
              <a:path h="6260662" w="9231539">
                <a:moveTo>
                  <a:pt x="0" y="0"/>
                </a:moveTo>
                <a:lnTo>
                  <a:pt x="9231539" y="0"/>
                </a:lnTo>
                <a:lnTo>
                  <a:pt x="9231539" y="6260663"/>
                </a:lnTo>
                <a:lnTo>
                  <a:pt x="0" y="6260663"/>
                </a:lnTo>
                <a:lnTo>
                  <a:pt x="0" y="0"/>
                </a:lnTo>
                <a:close/>
              </a:path>
            </a:pathLst>
          </a:custGeom>
          <a:blipFill>
            <a:blip r:embed="rId2">
              <a:alphaModFix amt="90000"/>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0">
            <a:off x="13216627" y="6511376"/>
            <a:ext cx="9145831" cy="9412686"/>
          </a:xfrm>
          <a:prstGeom prst="rect">
            <a:avLst/>
          </a:prstGeom>
        </p:spPr>
      </p:pic>
      <p:pic>
        <p:nvPicPr>
          <p:cNvPr name="Picture 4" id="4"/>
          <p:cNvPicPr>
            <a:picLocks noChangeAspect="true"/>
          </p:cNvPicPr>
          <p:nvPr/>
        </p:nvPicPr>
        <p:blipFill>
          <a:blip r:embed="rId4">
            <a:alphaModFix amt="15000"/>
          </a:blip>
          <a:srcRect l="0" t="0" r="0" b="0"/>
          <a:stretch>
            <a:fillRect/>
          </a:stretch>
        </p:blipFill>
        <p:spPr>
          <a:xfrm flipH="false" flipV="false" rot="0">
            <a:off x="-5324098" y="-1417002"/>
            <a:ext cx="8249192" cy="8489884"/>
          </a:xfrm>
          <a:prstGeom prst="rect">
            <a:avLst/>
          </a:prstGeom>
        </p:spPr>
      </p:pic>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9" id="9"/>
          <p:cNvGrpSpPr/>
          <p:nvPr/>
        </p:nvGrpSpPr>
        <p:grpSpPr>
          <a:xfrm rot="0">
            <a:off x="2925093" y="2598733"/>
            <a:ext cx="12870136" cy="5089533"/>
            <a:chOff x="0" y="0"/>
            <a:chExt cx="17160182" cy="6786045"/>
          </a:xfrm>
        </p:grpSpPr>
        <p:sp>
          <p:nvSpPr>
            <p:cNvPr name="TextBox 10" id="10"/>
            <p:cNvSpPr txBox="true"/>
            <p:nvPr/>
          </p:nvSpPr>
          <p:spPr>
            <a:xfrm rot="0">
              <a:off x="0" y="142875"/>
              <a:ext cx="17160182" cy="5452460"/>
            </a:xfrm>
            <a:prstGeom prst="rect">
              <a:avLst/>
            </a:prstGeom>
          </p:spPr>
          <p:txBody>
            <a:bodyPr anchor="t" rtlCol="false" tIns="0" lIns="0" bIns="0" rIns="0">
              <a:spAutoFit/>
            </a:bodyPr>
            <a:lstStyle/>
            <a:p>
              <a:pPr algn="ctr">
                <a:lnSpc>
                  <a:spcPts val="7999"/>
                </a:lnSpc>
              </a:pPr>
              <a:r>
                <a:rPr lang="en-US" sz="7999">
                  <a:solidFill>
                    <a:srgbClr val="FFFFFF"/>
                  </a:solidFill>
                  <a:latin typeface="Bebas Neue Cyrillic"/>
                  <a:ea typeface="Bebas Neue Cyrillic"/>
                  <a:cs typeface="Bebas Neue Cyrillic"/>
                  <a:sym typeface="Bebas Neue Cyrillic"/>
                </a:rPr>
                <a:t>Bidirectional Encoder Representations from Transformers</a:t>
              </a:r>
            </a:p>
            <a:p>
              <a:pPr algn="ctr">
                <a:lnSpc>
                  <a:spcPts val="7999"/>
                </a:lnSpc>
              </a:pPr>
              <a:r>
                <a:rPr lang="en-US" sz="7999">
                  <a:solidFill>
                    <a:srgbClr val="FFFFFF"/>
                  </a:solidFill>
                  <a:latin typeface="Bebas Neue Cyrillic"/>
                  <a:ea typeface="Bebas Neue Cyrillic"/>
                  <a:cs typeface="Bebas Neue Cyrillic"/>
                  <a:sym typeface="Bebas Neue Cyrillic"/>
                </a:rPr>
                <a:t>(bERT)</a:t>
              </a:r>
            </a:p>
            <a:p>
              <a:pPr algn="ctr">
                <a:lnSpc>
                  <a:spcPts val="7999"/>
                </a:lnSpc>
              </a:pPr>
            </a:p>
          </p:txBody>
        </p:sp>
        <p:sp>
          <p:nvSpPr>
            <p:cNvPr name="TextBox 11" id="11"/>
            <p:cNvSpPr txBox="true"/>
            <p:nvPr/>
          </p:nvSpPr>
          <p:spPr>
            <a:xfrm rot="0">
              <a:off x="3937273" y="6122463"/>
              <a:ext cx="9285636" cy="663582"/>
            </a:xfrm>
            <a:prstGeom prst="rect">
              <a:avLst/>
            </a:prstGeom>
          </p:spPr>
          <p:txBody>
            <a:bodyPr anchor="t" rtlCol="false" tIns="0" lIns="0" bIns="0" rIns="0">
              <a:spAutoFit/>
            </a:bodyPr>
            <a:lstStyle/>
            <a:p>
              <a:pPr algn="ctr">
                <a:lnSpc>
                  <a:spcPts val="4199"/>
                </a:lnSpc>
              </a:pPr>
            </a:p>
          </p:txBody>
        </p:sp>
      </p:grpSp>
      <p:sp>
        <p:nvSpPr>
          <p:cNvPr name="TextBox 12" id="12"/>
          <p:cNvSpPr txBox="true"/>
          <p:nvPr/>
        </p:nvSpPr>
        <p:spPr>
          <a:xfrm rot="0">
            <a:off x="3360330" y="6357942"/>
            <a:ext cx="11999663" cy="2613025"/>
          </a:xfrm>
          <a:prstGeom prst="rect">
            <a:avLst/>
          </a:prstGeom>
        </p:spPr>
        <p:txBody>
          <a:bodyPr anchor="t" rtlCol="false" tIns="0" lIns="0" bIns="0" rIns="0">
            <a:spAutoFit/>
          </a:bodyPr>
          <a:lstStyle/>
          <a:p>
            <a:pPr algn="just">
              <a:lnSpc>
                <a:spcPts val="3500"/>
              </a:lnSpc>
              <a:spcBef>
                <a:spcPct val="0"/>
              </a:spcBef>
            </a:pPr>
            <a:r>
              <a:rPr lang="en-US" sz="2500">
                <a:solidFill>
                  <a:srgbClr val="FFFFFF"/>
                </a:solidFill>
                <a:latin typeface="Prompt Light"/>
                <a:ea typeface="Prompt Light"/>
                <a:cs typeface="Prompt Light"/>
                <a:sym typeface="Prompt Light"/>
              </a:rPr>
              <a:t> It is a pre-trained deep learning model developed by Google. It leverages the Transformer architecture to process text in both directions—left-to-right and right-to-left—simultaneously. This bidirectional approach allows BERT to capture context from all parts of a sentence, making it highly effective for various natural language processing tasks such as text classification, question answering, and language understanding.</a:t>
            </a:r>
          </a:p>
        </p:txBody>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5000"/>
          </a:blip>
          <a:srcRect l="0" t="0" r="0" b="0"/>
          <a:stretch>
            <a:fillRect/>
          </a:stretch>
        </p:blipFill>
        <p:spPr>
          <a:xfrm flipH="false" flipV="false" rot="0">
            <a:off x="-5324098" y="-1417002"/>
            <a:ext cx="8249192" cy="8489884"/>
          </a:xfrm>
          <a:prstGeom prst="rect">
            <a:avLst/>
          </a:prstGeom>
        </p:spPr>
      </p:pic>
      <p:sp>
        <p:nvSpPr>
          <p:cNvPr name="Freeform 3" id="3"/>
          <p:cNvSpPr/>
          <p:nvPr/>
        </p:nvSpPr>
        <p:spPr>
          <a:xfrm flipH="false" flipV="false" rot="-3521480">
            <a:off x="-5125446" y="-1627743"/>
            <a:ext cx="9231539" cy="6260662"/>
          </a:xfrm>
          <a:custGeom>
            <a:avLst/>
            <a:gdLst/>
            <a:ahLst/>
            <a:cxnLst/>
            <a:rect r="r" b="b" t="t" l="l"/>
            <a:pathLst>
              <a:path h="6260662" w="9231539">
                <a:moveTo>
                  <a:pt x="0" y="0"/>
                </a:moveTo>
                <a:lnTo>
                  <a:pt x="9231539" y="0"/>
                </a:lnTo>
                <a:lnTo>
                  <a:pt x="9231539" y="6260663"/>
                </a:lnTo>
                <a:lnTo>
                  <a:pt x="0" y="6260663"/>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8399266">
            <a:off x="15109625" y="7607082"/>
            <a:ext cx="5359835" cy="5359835"/>
            <a:chOff x="0" y="0"/>
            <a:chExt cx="7146447" cy="7146447"/>
          </a:xfrm>
        </p:grpSpPr>
        <p:sp>
          <p:nvSpPr>
            <p:cNvPr name="Freeform 5" id="5"/>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455210" y="4426729"/>
              <a:ext cx="361696" cy="361696"/>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pic>
        <p:nvPicPr>
          <p:cNvPr name="Picture 8" id="8"/>
          <p:cNvPicPr>
            <a:picLocks noChangeAspect="true"/>
          </p:cNvPicPr>
          <p:nvPr/>
        </p:nvPicPr>
        <p:blipFill>
          <a:blip r:embed="rId2">
            <a:alphaModFix amt="15000"/>
          </a:blip>
          <a:srcRect l="0" t="0" r="0" b="0"/>
          <a:stretch>
            <a:fillRect/>
          </a:stretch>
        </p:blipFill>
        <p:spPr>
          <a:xfrm flipH="false" flipV="false" rot="0">
            <a:off x="13216627" y="6511376"/>
            <a:ext cx="9145831" cy="9412686"/>
          </a:xfrm>
          <a:prstGeom prst="rect">
            <a:avLst/>
          </a:prstGeom>
        </p:spPr>
      </p:pic>
      <p:sp>
        <p:nvSpPr>
          <p:cNvPr name="Freeform 9" id="9"/>
          <p:cNvSpPr/>
          <p:nvPr/>
        </p:nvSpPr>
        <p:spPr>
          <a:xfrm flipH="false" flipV="false" rot="0">
            <a:off x="4058160" y="1415878"/>
            <a:ext cx="10171681" cy="7455244"/>
          </a:xfrm>
          <a:custGeom>
            <a:avLst/>
            <a:gdLst/>
            <a:ahLst/>
            <a:cxnLst/>
            <a:rect r="r" b="b" t="t" l="l"/>
            <a:pathLst>
              <a:path h="7455244" w="10171681">
                <a:moveTo>
                  <a:pt x="0" y="0"/>
                </a:moveTo>
                <a:lnTo>
                  <a:pt x="10171680" y="0"/>
                </a:lnTo>
                <a:lnTo>
                  <a:pt x="10171680" y="7455244"/>
                </a:lnTo>
                <a:lnTo>
                  <a:pt x="0" y="7455244"/>
                </a:lnTo>
                <a:lnTo>
                  <a:pt x="0" y="0"/>
                </a:lnTo>
                <a:close/>
              </a:path>
            </a:pathLst>
          </a:custGeom>
          <a:blipFill>
            <a:blip r:embed="rId7"/>
            <a:stretch>
              <a:fillRect l="0" t="0" r="0" b="0"/>
            </a:stretch>
          </a:blipFill>
        </p:spPr>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545185" y="3331903"/>
            <a:ext cx="17197629" cy="4656620"/>
          </a:xfrm>
          <a:custGeom>
            <a:avLst/>
            <a:gdLst/>
            <a:ahLst/>
            <a:cxnLst/>
            <a:rect r="r" b="b" t="t" l="l"/>
            <a:pathLst>
              <a:path h="4656620" w="17197629">
                <a:moveTo>
                  <a:pt x="0" y="0"/>
                </a:moveTo>
                <a:lnTo>
                  <a:pt x="17197630" y="0"/>
                </a:lnTo>
                <a:lnTo>
                  <a:pt x="17197630" y="4656621"/>
                </a:lnTo>
                <a:lnTo>
                  <a:pt x="0" y="4656621"/>
                </a:lnTo>
                <a:lnTo>
                  <a:pt x="0" y="0"/>
                </a:lnTo>
                <a:close/>
              </a:path>
            </a:pathLst>
          </a:custGeom>
          <a:blipFill>
            <a:blip r:embed="rId7"/>
            <a:stretch>
              <a:fillRect l="0" t="0" r="0" b="0"/>
            </a:stretch>
          </a:blipFill>
        </p:spPr>
      </p:sp>
      <p:sp>
        <p:nvSpPr>
          <p:cNvPr name="TextBox 11" id="11"/>
          <p:cNvSpPr txBox="true"/>
          <p:nvPr/>
        </p:nvSpPr>
        <p:spPr>
          <a:xfrm rot="0">
            <a:off x="1902009" y="542204"/>
            <a:ext cx="14483982" cy="1552574"/>
          </a:xfrm>
          <a:prstGeom prst="rect">
            <a:avLst/>
          </a:prstGeom>
        </p:spPr>
        <p:txBody>
          <a:bodyPr anchor="t" rtlCol="false" tIns="0" lIns="0" bIns="0" rIns="0">
            <a:spAutoFit/>
          </a:bodyPr>
          <a:lstStyle/>
          <a:p>
            <a:pPr algn="ctr">
              <a:lnSpc>
                <a:spcPts val="5999"/>
              </a:lnSpc>
            </a:pPr>
            <a:r>
              <a:rPr lang="en-US" sz="5999">
                <a:solidFill>
                  <a:srgbClr val="FFFFFF"/>
                </a:solidFill>
                <a:latin typeface="Bebas Neue Cyrillic"/>
                <a:ea typeface="Bebas Neue Cyrillic"/>
                <a:cs typeface="Bebas Neue Cyrillic"/>
                <a:sym typeface="Bebas Neue Cyrillic"/>
              </a:rPr>
              <a:t>Analyzing Text Length Differences Between Human and AI-Generated Content</a:t>
            </a:r>
          </a:p>
        </p:txBody>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2517405">
            <a:off x="6494089" y="-2034890"/>
            <a:ext cx="14356781" cy="14356781"/>
          </a:xfrm>
          <a:custGeom>
            <a:avLst/>
            <a:gdLst/>
            <a:ahLst/>
            <a:cxnLst/>
            <a:rect r="r" b="b" t="t" l="l"/>
            <a:pathLst>
              <a:path h="14356781" w="14356781">
                <a:moveTo>
                  <a:pt x="0" y="0"/>
                </a:moveTo>
                <a:lnTo>
                  <a:pt x="14356781" y="0"/>
                </a:lnTo>
                <a:lnTo>
                  <a:pt x="14356781" y="14356780"/>
                </a:lnTo>
                <a:lnTo>
                  <a:pt x="0" y="1435678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7813580" y="1806232"/>
            <a:ext cx="240577" cy="240577"/>
            <a:chOff x="6705600" y="1371600"/>
            <a:chExt cx="10972800" cy="10972800"/>
          </a:xfrm>
        </p:grpSpPr>
        <p:sp>
          <p:nvSpPr>
            <p:cNvPr name="Freeform 4" id="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
        <p:nvSpPr>
          <p:cNvPr name="TextBox 5" id="5"/>
          <p:cNvSpPr txBox="true"/>
          <p:nvPr/>
        </p:nvSpPr>
        <p:spPr>
          <a:xfrm rot="0">
            <a:off x="10349173" y="2248827"/>
            <a:ext cx="6646613" cy="6127683"/>
          </a:xfrm>
          <a:prstGeom prst="rect">
            <a:avLst/>
          </a:prstGeom>
        </p:spPr>
        <p:txBody>
          <a:bodyPr anchor="t" rtlCol="false" tIns="0" lIns="0" bIns="0" rIns="0">
            <a:spAutoFit/>
          </a:bodyPr>
          <a:lstStyle/>
          <a:p>
            <a:pPr algn="ctr">
              <a:lnSpc>
                <a:spcPts val="12000"/>
              </a:lnSpc>
            </a:pPr>
            <a:r>
              <a:rPr lang="en-US" sz="12000">
                <a:solidFill>
                  <a:srgbClr val="FFFFFF"/>
                </a:solidFill>
                <a:latin typeface="Bebas Neue Cyrillic"/>
                <a:ea typeface="Bebas Neue Cyrillic"/>
                <a:cs typeface="Bebas Neue Cyrillic"/>
                <a:sym typeface="Bebas Neue Cyrillic"/>
              </a:rPr>
              <a:t>Data Splitting and Tokenization</a:t>
            </a:r>
          </a:p>
        </p:txBody>
      </p:sp>
      <p:sp>
        <p:nvSpPr>
          <p:cNvPr name="TextBox 6" id="6"/>
          <p:cNvSpPr txBox="true"/>
          <p:nvPr/>
        </p:nvSpPr>
        <p:spPr>
          <a:xfrm rot="0">
            <a:off x="1237404" y="4657819"/>
            <a:ext cx="5475437" cy="1042998"/>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Employed BERT’s tokenizer to preprocess text</a:t>
            </a:r>
          </a:p>
        </p:txBody>
      </p:sp>
      <p:sp>
        <p:nvSpPr>
          <p:cNvPr name="TextBox 7" id="7"/>
          <p:cNvSpPr txBox="true"/>
          <p:nvPr/>
        </p:nvSpPr>
        <p:spPr>
          <a:xfrm rot="0">
            <a:off x="2168017" y="1376446"/>
            <a:ext cx="5465312" cy="1042998"/>
          </a:xfrm>
          <a:prstGeom prst="rect">
            <a:avLst/>
          </a:prstGeom>
        </p:spPr>
        <p:txBody>
          <a:bodyPr anchor="t" rtlCol="false" tIns="0" lIns="0" bIns="0" rIns="0">
            <a:spAutoFit/>
          </a:bodyPr>
          <a:lstStyle/>
          <a:p>
            <a:pPr algn="r">
              <a:lnSpc>
                <a:spcPts val="4199"/>
              </a:lnSpc>
            </a:pPr>
            <a:r>
              <a:rPr lang="en-US" sz="2999">
                <a:solidFill>
                  <a:srgbClr val="FFFFFF"/>
                </a:solidFill>
                <a:latin typeface="Prompt Light"/>
                <a:ea typeface="Prompt Light"/>
                <a:cs typeface="Prompt Light"/>
                <a:sym typeface="Prompt Light"/>
              </a:rPr>
              <a:t>Data was split into training and validation of ratio 90/10</a:t>
            </a:r>
          </a:p>
        </p:txBody>
      </p:sp>
      <p:sp>
        <p:nvSpPr>
          <p:cNvPr name="TextBox 8" id="8"/>
          <p:cNvSpPr txBox="true"/>
          <p:nvPr/>
        </p:nvSpPr>
        <p:spPr>
          <a:xfrm rot="0">
            <a:off x="2507581" y="7565437"/>
            <a:ext cx="5207012" cy="1555471"/>
          </a:xfrm>
          <a:prstGeom prst="rect">
            <a:avLst/>
          </a:prstGeom>
        </p:spPr>
        <p:txBody>
          <a:bodyPr anchor="t" rtlCol="false" tIns="0" lIns="0" bIns="0" rIns="0">
            <a:spAutoFit/>
          </a:bodyPr>
          <a:lstStyle/>
          <a:p>
            <a:pPr algn="r">
              <a:lnSpc>
                <a:spcPts val="4200"/>
              </a:lnSpc>
            </a:pPr>
            <a:r>
              <a:rPr lang="en-US" sz="3000">
                <a:solidFill>
                  <a:srgbClr val="FFFFFF"/>
                </a:solidFill>
                <a:latin typeface="Prompt Light"/>
                <a:ea typeface="Prompt Light"/>
                <a:cs typeface="Prompt Light"/>
                <a:sym typeface="Prompt Light"/>
              </a:rPr>
              <a:t>Encoded texts into fixed length sequences for input into the model</a:t>
            </a:r>
          </a:p>
        </p:txBody>
      </p:sp>
      <p:grpSp>
        <p:nvGrpSpPr>
          <p:cNvPr name="Group 9" id="9"/>
          <p:cNvGrpSpPr>
            <a:grpSpLocks noChangeAspect="true"/>
          </p:cNvGrpSpPr>
          <p:nvPr/>
        </p:nvGrpSpPr>
        <p:grpSpPr>
          <a:xfrm rot="0">
            <a:off x="7100964" y="4980481"/>
            <a:ext cx="360503" cy="360503"/>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11" id="11"/>
          <p:cNvGrpSpPr>
            <a:grpSpLocks noChangeAspect="true"/>
          </p:cNvGrpSpPr>
          <p:nvPr/>
        </p:nvGrpSpPr>
        <p:grpSpPr>
          <a:xfrm rot="0">
            <a:off x="8417180" y="8111740"/>
            <a:ext cx="487503" cy="487503"/>
            <a:chOff x="6705600" y="1371600"/>
            <a:chExt cx="10972800" cy="10972800"/>
          </a:xfrm>
        </p:grpSpPr>
        <p:sp>
          <p:nvSpPr>
            <p:cNvPr name="Freeform 12" id="12"/>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517405">
            <a:off x="-2873150" y="-102880"/>
            <a:ext cx="10179099" cy="10179099"/>
          </a:xfrm>
          <a:custGeom>
            <a:avLst/>
            <a:gdLst/>
            <a:ahLst/>
            <a:cxnLst/>
            <a:rect r="r" b="b" t="t" l="l"/>
            <a:pathLst>
              <a:path h="10179099" w="10179099">
                <a:moveTo>
                  <a:pt x="0" y="0"/>
                </a:moveTo>
                <a:lnTo>
                  <a:pt x="10179100" y="0"/>
                </a:lnTo>
                <a:lnTo>
                  <a:pt x="10179100" y="10179100"/>
                </a:lnTo>
                <a:lnTo>
                  <a:pt x="0" y="10179100"/>
                </a:lnTo>
                <a:lnTo>
                  <a:pt x="0" y="0"/>
                </a:lnTo>
                <a:close/>
              </a:path>
            </a:pathLst>
          </a:custGeom>
          <a:blipFill>
            <a:blip r:embed="rId2">
              <a:alphaModFix amt="9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7536" y="3838376"/>
            <a:ext cx="6025522" cy="2616213"/>
          </a:xfrm>
          <a:prstGeom prst="rect">
            <a:avLst/>
          </a:prstGeom>
        </p:spPr>
        <p:txBody>
          <a:bodyPr anchor="t" rtlCol="false" tIns="0" lIns="0" bIns="0" rIns="0">
            <a:spAutoFit/>
          </a:bodyPr>
          <a:lstStyle/>
          <a:p>
            <a:pPr algn="ctr">
              <a:lnSpc>
                <a:spcPts val="10000"/>
              </a:lnSpc>
            </a:pPr>
            <a:r>
              <a:rPr lang="en-US" sz="10000">
                <a:solidFill>
                  <a:srgbClr val="1B1457"/>
                </a:solidFill>
                <a:latin typeface="Bebas Neue Cyrillic"/>
                <a:ea typeface="Bebas Neue Cyrillic"/>
                <a:cs typeface="Bebas Neue Cyrillic"/>
                <a:sym typeface="Bebas Neue Cyrillic"/>
              </a:rPr>
              <a:t>Model</a:t>
            </a:r>
          </a:p>
          <a:p>
            <a:pPr algn="ctr">
              <a:lnSpc>
                <a:spcPts val="10000"/>
              </a:lnSpc>
            </a:pPr>
            <a:r>
              <a:rPr lang="en-US" sz="10000">
                <a:solidFill>
                  <a:srgbClr val="1B1457"/>
                </a:solidFill>
                <a:latin typeface="Bebas Neue Cyrillic"/>
                <a:ea typeface="Bebas Neue Cyrillic"/>
                <a:cs typeface="Bebas Neue Cyrillic"/>
                <a:sym typeface="Bebas Neue Cyrillic"/>
              </a:rPr>
              <a:t>Architecture</a:t>
            </a:r>
          </a:p>
        </p:txBody>
      </p:sp>
      <p:sp>
        <p:nvSpPr>
          <p:cNvPr name="TextBox 4" id="4"/>
          <p:cNvSpPr txBox="true"/>
          <p:nvPr/>
        </p:nvSpPr>
        <p:spPr>
          <a:xfrm rot="0">
            <a:off x="6308372" y="2259131"/>
            <a:ext cx="6824240" cy="1407795"/>
          </a:xfrm>
          <a:prstGeom prst="rect">
            <a:avLst/>
          </a:prstGeom>
        </p:spPr>
        <p:txBody>
          <a:bodyPr anchor="t" rtlCol="false" tIns="0" lIns="0" bIns="0" rIns="0">
            <a:spAutoFit/>
          </a:bodyPr>
          <a:lstStyle/>
          <a:p>
            <a:pPr algn="just">
              <a:lnSpc>
                <a:spcPts val="3779"/>
              </a:lnSpc>
            </a:pPr>
            <a:r>
              <a:rPr lang="en-US" sz="2700">
                <a:solidFill>
                  <a:srgbClr val="1B1457"/>
                </a:solidFill>
                <a:latin typeface="Prompt Light"/>
                <a:ea typeface="Prompt Light"/>
                <a:cs typeface="Prompt Light"/>
                <a:sym typeface="Prompt Light"/>
              </a:rPr>
              <a:t> Used BERT for sequence classification with two output labels (Human-written or AI-generated).</a:t>
            </a:r>
          </a:p>
        </p:txBody>
      </p:sp>
      <p:sp>
        <p:nvSpPr>
          <p:cNvPr name="TextBox 5" id="5"/>
          <p:cNvSpPr txBox="true"/>
          <p:nvPr/>
        </p:nvSpPr>
        <p:spPr>
          <a:xfrm rot="0">
            <a:off x="7591061" y="5095875"/>
            <a:ext cx="7383372" cy="1298575"/>
          </a:xfrm>
          <a:prstGeom prst="rect">
            <a:avLst/>
          </a:prstGeom>
        </p:spPr>
        <p:txBody>
          <a:bodyPr anchor="t" rtlCol="false" tIns="0" lIns="0" bIns="0" rIns="0">
            <a:spAutoFit/>
          </a:bodyPr>
          <a:lstStyle/>
          <a:p>
            <a:pPr algn="just">
              <a:lnSpc>
                <a:spcPts val="3500"/>
              </a:lnSpc>
            </a:pPr>
            <a:r>
              <a:rPr lang="en-US" sz="2500">
                <a:solidFill>
                  <a:srgbClr val="1B1457"/>
                </a:solidFill>
                <a:latin typeface="Prompt Light"/>
                <a:ea typeface="Prompt Light"/>
                <a:cs typeface="Prompt Light"/>
                <a:sym typeface="Prompt Light"/>
              </a:rPr>
              <a:t>Model compiled with Adam optimizer and Sparse Categorical Crossentropy loss.</a:t>
            </a:r>
          </a:p>
          <a:p>
            <a:pPr algn="just">
              <a:lnSpc>
                <a:spcPts val="3500"/>
              </a:lnSpc>
            </a:pPr>
          </a:p>
        </p:txBody>
      </p:sp>
      <p:grpSp>
        <p:nvGrpSpPr>
          <p:cNvPr name="Group 6" id="6"/>
          <p:cNvGrpSpPr>
            <a:grpSpLocks noChangeAspect="true"/>
          </p:cNvGrpSpPr>
          <p:nvPr/>
        </p:nvGrpSpPr>
        <p:grpSpPr>
          <a:xfrm rot="0">
            <a:off x="5821553" y="2798521"/>
            <a:ext cx="188320" cy="18832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nvGrpSpPr>
          <p:cNvPr name="Group 8" id="8"/>
          <p:cNvGrpSpPr>
            <a:grpSpLocks noChangeAspect="true"/>
          </p:cNvGrpSpPr>
          <p:nvPr/>
        </p:nvGrpSpPr>
        <p:grpSpPr>
          <a:xfrm rot="0">
            <a:off x="7035436" y="5480374"/>
            <a:ext cx="412750" cy="412750"/>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nvGrpSpPr>
          <p:cNvPr name="Group 10" id="10"/>
          <p:cNvGrpSpPr>
            <a:grpSpLocks noChangeAspect="true"/>
          </p:cNvGrpSpPr>
          <p:nvPr/>
        </p:nvGrpSpPr>
        <p:grpSpPr>
          <a:xfrm rot="0">
            <a:off x="5436105" y="8071754"/>
            <a:ext cx="188320" cy="188320"/>
            <a:chOff x="6705600" y="1371600"/>
            <a:chExt cx="10972800" cy="10972800"/>
          </a:xfrm>
        </p:grpSpPr>
        <p:sp>
          <p:nvSpPr>
            <p:cNvPr name="Freeform 11" id="11"/>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sp>
        <p:nvSpPr>
          <p:cNvPr name="TextBox 12" id="12"/>
          <p:cNvSpPr txBox="true"/>
          <p:nvPr/>
        </p:nvSpPr>
        <p:spPr>
          <a:xfrm rot="0">
            <a:off x="5821553" y="7930964"/>
            <a:ext cx="8453884" cy="422275"/>
          </a:xfrm>
          <a:prstGeom prst="rect">
            <a:avLst/>
          </a:prstGeom>
        </p:spPr>
        <p:txBody>
          <a:bodyPr anchor="t" rtlCol="false" tIns="0" lIns="0" bIns="0" rIns="0">
            <a:spAutoFit/>
          </a:bodyPr>
          <a:lstStyle/>
          <a:p>
            <a:pPr algn="just">
              <a:lnSpc>
                <a:spcPts val="3500"/>
              </a:lnSpc>
            </a:pPr>
            <a:r>
              <a:rPr lang="en-US" sz="2500">
                <a:solidFill>
                  <a:srgbClr val="1B1457"/>
                </a:solidFill>
                <a:latin typeface="Prompt"/>
                <a:ea typeface="Prompt"/>
                <a:cs typeface="Prompt"/>
                <a:sym typeface="Prompt"/>
              </a:rPr>
              <a:t>Implemented early stopping to prevent overfitting</a:t>
            </a: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3521480">
            <a:off x="-4615770" y="-1703943"/>
            <a:ext cx="9231539" cy="6260662"/>
          </a:xfrm>
          <a:custGeom>
            <a:avLst/>
            <a:gdLst/>
            <a:ahLst/>
            <a:cxnLst/>
            <a:rect r="r" b="b" t="t" l="l"/>
            <a:pathLst>
              <a:path h="6260662" w="9231539">
                <a:moveTo>
                  <a:pt x="0" y="0"/>
                </a:moveTo>
                <a:lnTo>
                  <a:pt x="9231540" y="0"/>
                </a:lnTo>
                <a:lnTo>
                  <a:pt x="9231540" y="6260663"/>
                </a:lnTo>
                <a:lnTo>
                  <a:pt x="0" y="6260663"/>
                </a:lnTo>
                <a:lnTo>
                  <a:pt x="0" y="0"/>
                </a:lnTo>
                <a:close/>
              </a:path>
            </a:pathLst>
          </a:custGeom>
          <a:blipFill>
            <a:blip r:embed="rId2">
              <a:alphaModFix amt="90000"/>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0">
            <a:off x="13216627" y="6511376"/>
            <a:ext cx="9145831" cy="9412686"/>
          </a:xfrm>
          <a:prstGeom prst="rect">
            <a:avLst/>
          </a:prstGeom>
        </p:spPr>
      </p:pic>
      <p:pic>
        <p:nvPicPr>
          <p:cNvPr name="Picture 4" id="4"/>
          <p:cNvPicPr>
            <a:picLocks noChangeAspect="true"/>
          </p:cNvPicPr>
          <p:nvPr/>
        </p:nvPicPr>
        <p:blipFill>
          <a:blip r:embed="rId4">
            <a:alphaModFix amt="15000"/>
          </a:blip>
          <a:srcRect l="0" t="0" r="0" b="0"/>
          <a:stretch>
            <a:fillRect/>
          </a:stretch>
        </p:blipFill>
        <p:spPr>
          <a:xfrm flipH="false" flipV="false" rot="0">
            <a:off x="-4796364" y="-3095372"/>
            <a:ext cx="8249192" cy="8489884"/>
          </a:xfrm>
          <a:prstGeom prst="rect">
            <a:avLst/>
          </a:prstGeom>
        </p:spPr>
      </p:pic>
      <p:grpSp>
        <p:nvGrpSpPr>
          <p:cNvPr name="Group 5" id="5"/>
          <p:cNvGrpSpPr/>
          <p:nvPr/>
        </p:nvGrpSpPr>
        <p:grpSpPr>
          <a:xfrm rot="-8399266">
            <a:off x="15109625" y="7607082"/>
            <a:ext cx="5359835" cy="5359835"/>
            <a:chOff x="0" y="0"/>
            <a:chExt cx="7146447" cy="7146447"/>
          </a:xfrm>
        </p:grpSpPr>
        <p:sp>
          <p:nvSpPr>
            <p:cNvPr name="Freeform 6" id="6"/>
            <p:cNvSpPr/>
            <p:nvPr/>
          </p:nvSpPr>
          <p:spPr>
            <a:xfrm flipH="false" flipV="false" rot="0">
              <a:off x="0" y="0"/>
              <a:ext cx="7146447" cy="7146447"/>
            </a:xfrm>
            <a:custGeom>
              <a:avLst/>
              <a:gdLst/>
              <a:ahLst/>
              <a:cxnLst/>
              <a:rect r="r" b="b" t="t" l="l"/>
              <a:pathLst>
                <a:path h="7146447" w="7146447">
                  <a:moveTo>
                    <a:pt x="0" y="0"/>
                  </a:moveTo>
                  <a:lnTo>
                    <a:pt x="7146447" y="0"/>
                  </a:lnTo>
                  <a:lnTo>
                    <a:pt x="7146447" y="7146447"/>
                  </a:lnTo>
                  <a:lnTo>
                    <a:pt x="0" y="714644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a:grpSpLocks noChangeAspect="true"/>
            </p:cNvGrpSpPr>
            <p:nvPr/>
          </p:nvGrpSpPr>
          <p:grpSpPr>
            <a:xfrm rot="0">
              <a:off x="6455210" y="4426729"/>
              <a:ext cx="361696" cy="361696"/>
              <a:chOff x="6705600" y="1371600"/>
              <a:chExt cx="10972800" cy="10972800"/>
            </a:xfrm>
          </p:grpSpPr>
          <p:sp>
            <p:nvSpPr>
              <p:cNvPr name="Freeform 8" id="8"/>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9" id="9"/>
          <p:cNvSpPr/>
          <p:nvPr/>
        </p:nvSpPr>
        <p:spPr>
          <a:xfrm flipH="false" flipV="false" rot="0">
            <a:off x="2441766" y="2340273"/>
            <a:ext cx="13404468" cy="6108479"/>
          </a:xfrm>
          <a:custGeom>
            <a:avLst/>
            <a:gdLst/>
            <a:ahLst/>
            <a:cxnLst/>
            <a:rect r="r" b="b" t="t" l="l"/>
            <a:pathLst>
              <a:path h="6108479" w="13404468">
                <a:moveTo>
                  <a:pt x="0" y="0"/>
                </a:moveTo>
                <a:lnTo>
                  <a:pt x="13404468" y="0"/>
                </a:lnTo>
                <a:lnTo>
                  <a:pt x="13404468" y="6108479"/>
                </a:lnTo>
                <a:lnTo>
                  <a:pt x="0" y="6108479"/>
                </a:lnTo>
                <a:lnTo>
                  <a:pt x="0" y="0"/>
                </a:lnTo>
                <a:close/>
              </a:path>
            </a:pathLst>
          </a:custGeom>
          <a:blipFill>
            <a:blip r:embed="rId7"/>
            <a:stretch>
              <a:fillRect l="0" t="0" r="0" b="0"/>
            </a:stretch>
          </a:blipFill>
        </p:spPr>
      </p:sp>
      <p:sp>
        <p:nvSpPr>
          <p:cNvPr name="TextBox 10" id="10"/>
          <p:cNvSpPr txBox="true"/>
          <p:nvPr/>
        </p:nvSpPr>
        <p:spPr>
          <a:xfrm rot="0">
            <a:off x="1902009" y="918442"/>
            <a:ext cx="14483982" cy="800099"/>
          </a:xfrm>
          <a:prstGeom prst="rect">
            <a:avLst/>
          </a:prstGeom>
        </p:spPr>
        <p:txBody>
          <a:bodyPr anchor="t" rtlCol="false" tIns="0" lIns="0" bIns="0" rIns="0">
            <a:spAutoFit/>
          </a:bodyPr>
          <a:lstStyle/>
          <a:p>
            <a:pPr algn="ctr">
              <a:lnSpc>
                <a:spcPts val="5999"/>
              </a:lnSpc>
            </a:pPr>
            <a:r>
              <a:rPr lang="en-US" sz="5999">
                <a:solidFill>
                  <a:srgbClr val="FFFFFF"/>
                </a:solidFill>
                <a:latin typeface="Bebas Neue Cyrillic"/>
                <a:ea typeface="Bebas Neue Cyrillic"/>
                <a:cs typeface="Bebas Neue Cyrillic"/>
                <a:sym typeface="Bebas Neue Cyrillic"/>
              </a:rPr>
              <a:t>Model Training, Prediction and Evaluation</a:t>
            </a: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0">
            <a:off x="3275523" y="4617501"/>
            <a:ext cx="11736953" cy="2019932"/>
            <a:chOff x="0" y="0"/>
            <a:chExt cx="15649271" cy="2693243"/>
          </a:xfrm>
        </p:grpSpPr>
        <p:sp>
          <p:nvSpPr>
            <p:cNvPr name="TextBox 5" id="5"/>
            <p:cNvSpPr txBox="true"/>
            <p:nvPr/>
          </p:nvSpPr>
          <p:spPr>
            <a:xfrm rot="0">
              <a:off x="0" y="161925"/>
              <a:ext cx="15649271" cy="1713706"/>
            </a:xfrm>
            <a:prstGeom prst="rect">
              <a:avLst/>
            </a:prstGeom>
          </p:spPr>
          <p:txBody>
            <a:bodyPr anchor="t" rtlCol="false" tIns="0" lIns="0" bIns="0" rIns="0">
              <a:spAutoFit/>
            </a:bodyPr>
            <a:lstStyle/>
            <a:p>
              <a:pPr algn="ctr">
                <a:lnSpc>
                  <a:spcPts val="9311"/>
                </a:lnSpc>
              </a:pPr>
              <a:r>
                <a:rPr lang="en-US" sz="9311">
                  <a:solidFill>
                    <a:srgbClr val="332792"/>
                  </a:solidFill>
                  <a:latin typeface="Bebas Neue Cyrillic"/>
                  <a:ea typeface="Bebas Neue Cyrillic"/>
                  <a:cs typeface="Bebas Neue Cyrillic"/>
                  <a:sym typeface="Bebas Neue Cyrillic"/>
                </a:rPr>
                <a:t>Conclusion</a:t>
              </a:r>
            </a:p>
          </p:txBody>
        </p:sp>
        <p:sp>
          <p:nvSpPr>
            <p:cNvPr name="TextBox 6" id="6"/>
            <p:cNvSpPr txBox="true"/>
            <p:nvPr/>
          </p:nvSpPr>
          <p:spPr>
            <a:xfrm rot="0">
              <a:off x="905099" y="2175058"/>
              <a:ext cx="13839074" cy="518185"/>
            </a:xfrm>
            <a:prstGeom prst="rect">
              <a:avLst/>
            </a:prstGeom>
          </p:spPr>
          <p:txBody>
            <a:bodyPr anchor="t" rtlCol="false" tIns="0" lIns="0" bIns="0" rIns="0">
              <a:spAutoFit/>
            </a:bodyPr>
            <a:lstStyle/>
            <a:p>
              <a:pPr algn="ctr">
                <a:lnSpc>
                  <a:spcPts val="3258"/>
                </a:lnSpc>
              </a:pPr>
            </a:p>
          </p:txBody>
        </p:sp>
      </p:grpSp>
      <p:grpSp>
        <p:nvGrpSpPr>
          <p:cNvPr name="Group 7" id="7"/>
          <p:cNvGrpSpPr/>
          <p:nvPr/>
        </p:nvGrpSpPr>
        <p:grpSpPr>
          <a:xfrm rot="9051061">
            <a:off x="14850574" y="-2998706"/>
            <a:ext cx="8054813" cy="8054813"/>
            <a:chOff x="0" y="0"/>
            <a:chExt cx="10739750" cy="10739750"/>
          </a:xfrm>
        </p:grpSpPr>
        <p:sp>
          <p:nvSpPr>
            <p:cNvPr name="Freeform 8" id="8"/>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9700953" y="6652531"/>
              <a:ext cx="543560" cy="543560"/>
              <a:chOff x="6705600" y="1371600"/>
              <a:chExt cx="10972800" cy="10972800"/>
            </a:xfrm>
          </p:grpSpPr>
          <p:sp>
            <p:nvSpPr>
              <p:cNvPr name="Freeform 10" id="10"/>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aphicFrame>
        <p:nvGraphicFramePr>
          <p:cNvPr name="Table 10" id="10"/>
          <p:cNvGraphicFramePr>
            <a:graphicFrameLocks noGrp="true"/>
          </p:cNvGraphicFramePr>
          <p:nvPr/>
        </p:nvGraphicFramePr>
        <p:xfrm>
          <a:off x="4709672" y="3509822"/>
          <a:ext cx="10130839" cy="3267355"/>
        </p:xfrm>
        <a:graphic>
          <a:graphicData uri="http://schemas.openxmlformats.org/drawingml/2006/table">
            <a:tbl>
              <a:tblPr/>
              <a:tblGrid>
                <a:gridCol w="3376946"/>
                <a:gridCol w="3376946"/>
                <a:gridCol w="3376946"/>
              </a:tblGrid>
              <a:tr h="1204672">
                <a:tc>
                  <a:txBody>
                    <a:bodyPr anchor="t" rtlCol="false"/>
                    <a:lstStyle/>
                    <a:p>
                      <a:pPr algn="ctr" marL="0" indent="0" lvl="0">
                        <a:lnSpc>
                          <a:spcPts val="4199"/>
                        </a:lnSpc>
                        <a:spcBef>
                          <a:spcPct val="0"/>
                        </a:spcBef>
                        <a:defRPr/>
                      </a:pPr>
                      <a:r>
                        <a:rPr lang="en-US" sz="2999">
                          <a:solidFill>
                            <a:srgbClr val="FFFFFF"/>
                          </a:solidFill>
                          <a:latin typeface="Prompt"/>
                          <a:ea typeface="Prompt"/>
                          <a:cs typeface="Prompt"/>
                          <a:sym typeface="Prompt"/>
                        </a:rPr>
                        <a:t>P.O.C</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marL="0" indent="0" lvl="0">
                        <a:lnSpc>
                          <a:spcPts val="4899"/>
                        </a:lnSpc>
                        <a:spcBef>
                          <a:spcPct val="0"/>
                        </a:spcBef>
                        <a:defRPr/>
                      </a:pPr>
                      <a:r>
                        <a:rPr lang="en-US" sz="3499" strike="noStrike" u="none">
                          <a:solidFill>
                            <a:srgbClr val="FFFFFF"/>
                          </a:solidFill>
                          <a:latin typeface="Prompt"/>
                          <a:ea typeface="Prompt"/>
                          <a:cs typeface="Prompt"/>
                          <a:sym typeface="Prompt"/>
                        </a:rPr>
                        <a:t>RNN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marL="0" indent="0" lvl="0">
                        <a:lnSpc>
                          <a:spcPts val="4899"/>
                        </a:lnSpc>
                        <a:spcBef>
                          <a:spcPct val="0"/>
                        </a:spcBef>
                        <a:defRPr/>
                      </a:pPr>
                      <a:r>
                        <a:rPr lang="en-US" sz="3499" strike="noStrike" u="none">
                          <a:solidFill>
                            <a:srgbClr val="FFFFFF"/>
                          </a:solidFill>
                          <a:latin typeface="Prompt"/>
                          <a:ea typeface="Prompt"/>
                          <a:cs typeface="Prompt"/>
                          <a:sym typeface="Prompt"/>
                        </a:rPr>
                        <a:t>Transformer</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2062683">
                <a:tc>
                  <a:txBody>
                    <a:bodyPr anchor="t" rtlCol="false"/>
                    <a:lstStyle/>
                    <a:p>
                      <a:pPr algn="ctr" marL="0" indent="0" lvl="0">
                        <a:lnSpc>
                          <a:spcPts val="4199"/>
                        </a:lnSpc>
                        <a:spcBef>
                          <a:spcPct val="0"/>
                        </a:spcBef>
                        <a:defRPr/>
                      </a:pPr>
                      <a:r>
                        <a:rPr lang="en-US" sz="2999" strike="noStrike" u="none">
                          <a:solidFill>
                            <a:srgbClr val="FFFFFF"/>
                          </a:solidFill>
                          <a:latin typeface="Prompt"/>
                          <a:ea typeface="Prompt"/>
                          <a:cs typeface="Prompt"/>
                          <a:sym typeface="Prompt"/>
                        </a:rPr>
                        <a:t>Accuracy</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marL="0" indent="0" lvl="0">
                        <a:lnSpc>
                          <a:spcPts val="4199"/>
                        </a:lnSpc>
                        <a:spcBef>
                          <a:spcPct val="0"/>
                        </a:spcBef>
                        <a:defRPr/>
                      </a:pPr>
                      <a:r>
                        <a:rPr lang="en-US" sz="2999" strike="noStrike" u="none">
                          <a:solidFill>
                            <a:srgbClr val="FFFFFF"/>
                          </a:solidFill>
                          <a:latin typeface="Prompt"/>
                          <a:ea typeface="Prompt"/>
                          <a:cs typeface="Prompt"/>
                          <a:sym typeface="Prompt"/>
                        </a:rPr>
                        <a:t>97.65%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marL="0" indent="0" lvl="0">
                        <a:lnSpc>
                          <a:spcPts val="4199"/>
                        </a:lnSpc>
                        <a:spcBef>
                          <a:spcPct val="0"/>
                        </a:spcBef>
                        <a:defRPr/>
                      </a:pPr>
                      <a:r>
                        <a:rPr lang="en-US" sz="2999" strike="noStrike" u="none">
                          <a:solidFill>
                            <a:srgbClr val="FFFFFF"/>
                          </a:solidFill>
                          <a:latin typeface="Prompt"/>
                          <a:ea typeface="Prompt"/>
                          <a:cs typeface="Prompt"/>
                          <a:sym typeface="Prompt"/>
                        </a:rPr>
                        <a:t>99.17%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11" id="11"/>
          <p:cNvSpPr txBox="true"/>
          <p:nvPr/>
        </p:nvSpPr>
        <p:spPr>
          <a:xfrm rot="0">
            <a:off x="7072105" y="843369"/>
            <a:ext cx="5405973" cy="930274"/>
          </a:xfrm>
          <a:prstGeom prst="rect">
            <a:avLst/>
          </a:prstGeom>
        </p:spPr>
        <p:txBody>
          <a:bodyPr anchor="t" rtlCol="false" tIns="0" lIns="0" bIns="0" rIns="0">
            <a:spAutoFit/>
          </a:bodyPr>
          <a:lstStyle/>
          <a:p>
            <a:pPr algn="ctr">
              <a:lnSpc>
                <a:spcPts val="6999"/>
              </a:lnSpc>
            </a:pPr>
            <a:r>
              <a:rPr lang="en-US" sz="6999">
                <a:solidFill>
                  <a:srgbClr val="FFFFFF"/>
                </a:solidFill>
                <a:latin typeface="Bebas Neue Cyrillic"/>
                <a:ea typeface="Bebas Neue Cyrillic"/>
                <a:cs typeface="Bebas Neue Cyrillic"/>
                <a:sym typeface="Bebas Neue Cyrillic"/>
              </a:rPr>
              <a:t>FInal Results</a:t>
            </a:r>
          </a:p>
        </p:txBody>
      </p:sp>
    </p:spTree>
  </p:cSld>
  <p:clrMapOvr>
    <a:masterClrMapping/>
  </p:clrMapOvr>
</p:sld>
</file>

<file path=ppt/slides/slide48.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9999"/>
          </a:blip>
          <a:srcRect l="0" t="0" r="0" b="0"/>
          <a:stretch>
            <a:fillRect/>
          </a:stretch>
        </p:blipFill>
        <p:spPr>
          <a:xfrm flipH="false" flipV="false" rot="-6714334">
            <a:off x="-10978702" y="1527947"/>
            <a:ext cx="19028773" cy="10288223"/>
          </a:xfrm>
          <a:prstGeom prst="rect">
            <a:avLst/>
          </a:prstGeom>
        </p:spPr>
      </p:pic>
      <p:pic>
        <p:nvPicPr>
          <p:cNvPr name="Picture 3" id="3"/>
          <p:cNvPicPr>
            <a:picLocks noChangeAspect="true"/>
          </p:cNvPicPr>
          <p:nvPr/>
        </p:nvPicPr>
        <p:blipFill>
          <a:blip r:embed="rId3">
            <a:alphaModFix amt="16000"/>
          </a:blip>
          <a:srcRect l="0" t="0" r="0" b="0"/>
          <a:stretch>
            <a:fillRect/>
          </a:stretch>
        </p:blipFill>
        <p:spPr>
          <a:xfrm flipH="false" flipV="false" rot="-5577974">
            <a:off x="-6917454" y="2881381"/>
            <a:ext cx="13834908" cy="6871337"/>
          </a:xfrm>
          <a:prstGeom prst="rect">
            <a:avLst/>
          </a:prstGeom>
        </p:spPr>
      </p:pic>
      <p:grpSp>
        <p:nvGrpSpPr>
          <p:cNvPr name="Group 4" id="4"/>
          <p:cNvGrpSpPr/>
          <p:nvPr/>
        </p:nvGrpSpPr>
        <p:grpSpPr>
          <a:xfrm rot="-2517405">
            <a:off x="15184873" y="6015425"/>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3521480">
            <a:off x="-6131366" y="1274431"/>
            <a:ext cx="12262732" cy="8316362"/>
          </a:xfrm>
          <a:custGeom>
            <a:avLst/>
            <a:gdLst/>
            <a:ahLst/>
            <a:cxnLst/>
            <a:rect r="r" b="b" t="t" l="l"/>
            <a:pathLst>
              <a:path h="8316362" w="12262732">
                <a:moveTo>
                  <a:pt x="0" y="0"/>
                </a:moveTo>
                <a:lnTo>
                  <a:pt x="12262732" y="0"/>
                </a:lnTo>
                <a:lnTo>
                  <a:pt x="12262732" y="8316363"/>
                </a:lnTo>
                <a:lnTo>
                  <a:pt x="0" y="8316363"/>
                </a:lnTo>
                <a:lnTo>
                  <a:pt x="0" y="0"/>
                </a:lnTo>
                <a:close/>
              </a:path>
            </a:pathLst>
          </a:custGeom>
          <a:blipFill>
            <a:blip r:embed="rId6">
              <a:alphaModFix amt="42000"/>
              <a:extLst>
                <a:ext uri="{96DAC541-7B7A-43D3-8B79-37D633B846F1}">
                  <asvg:svgBlip xmlns:asvg="http://schemas.microsoft.com/office/drawing/2016/SVG/main" r:embed="rId7"/>
                </a:ext>
              </a:extLst>
            </a:blip>
            <a:stretch>
              <a:fillRect l="0" t="0" r="0" b="0"/>
            </a:stretch>
          </a:blipFill>
        </p:spPr>
      </p:sp>
      <p:grpSp>
        <p:nvGrpSpPr>
          <p:cNvPr name="Group 11" id="11"/>
          <p:cNvGrpSpPr/>
          <p:nvPr/>
        </p:nvGrpSpPr>
        <p:grpSpPr>
          <a:xfrm rot="0">
            <a:off x="-2195857" y="-768923"/>
            <a:ext cx="4259884" cy="4259884"/>
            <a:chOff x="0" y="0"/>
            <a:chExt cx="5679845" cy="5679845"/>
          </a:xfrm>
        </p:grpSpPr>
        <p:sp>
          <p:nvSpPr>
            <p:cNvPr name="Freeform 12" id="12"/>
            <p:cNvSpPr/>
            <p:nvPr/>
          </p:nvSpPr>
          <p:spPr>
            <a:xfrm flipH="false" flipV="false" rot="0">
              <a:off x="0" y="0"/>
              <a:ext cx="5679845" cy="5679845"/>
            </a:xfrm>
            <a:custGeom>
              <a:avLst/>
              <a:gdLst/>
              <a:ahLst/>
              <a:cxnLst/>
              <a:rect r="r" b="b" t="t" l="l"/>
              <a:pathLst>
                <a:path h="5679845" w="5679845">
                  <a:moveTo>
                    <a:pt x="0" y="0"/>
                  </a:moveTo>
                  <a:lnTo>
                    <a:pt x="5679845" y="0"/>
                  </a:lnTo>
                  <a:lnTo>
                    <a:pt x="5679845" y="5679845"/>
                  </a:lnTo>
                  <a:lnTo>
                    <a:pt x="0" y="56798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3" id="13"/>
            <p:cNvGrpSpPr>
              <a:grpSpLocks noChangeAspect="true"/>
            </p:cNvGrpSpPr>
            <p:nvPr/>
          </p:nvGrpSpPr>
          <p:grpSpPr>
            <a:xfrm rot="0">
              <a:off x="5130465" y="3518270"/>
              <a:ext cx="287468" cy="287468"/>
              <a:chOff x="6705600" y="1371600"/>
              <a:chExt cx="10972800" cy="10972800"/>
            </a:xfrm>
          </p:grpSpPr>
          <p:sp>
            <p:nvSpPr>
              <p:cNvPr name="Freeform 14" id="1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grpSp>
        <p:nvGrpSpPr>
          <p:cNvPr name="Group 15" id="15"/>
          <p:cNvGrpSpPr/>
          <p:nvPr/>
        </p:nvGrpSpPr>
        <p:grpSpPr>
          <a:xfrm rot="0">
            <a:off x="4959585" y="3806886"/>
            <a:ext cx="8368830" cy="3251452"/>
            <a:chOff x="0" y="0"/>
            <a:chExt cx="11158439" cy="4335270"/>
          </a:xfrm>
        </p:grpSpPr>
        <p:sp>
          <p:nvSpPr>
            <p:cNvPr name="TextBox 16" id="16"/>
            <p:cNvSpPr txBox="true"/>
            <p:nvPr/>
          </p:nvSpPr>
          <p:spPr>
            <a:xfrm rot="0">
              <a:off x="0" y="352425"/>
              <a:ext cx="11158439" cy="2792084"/>
            </a:xfrm>
            <a:prstGeom prst="rect">
              <a:avLst/>
            </a:prstGeom>
          </p:spPr>
          <p:txBody>
            <a:bodyPr anchor="t" rtlCol="false" tIns="0" lIns="0" bIns="0" rIns="0">
              <a:spAutoFit/>
            </a:bodyPr>
            <a:lstStyle/>
            <a:p>
              <a:pPr algn="ctr">
                <a:lnSpc>
                  <a:spcPts val="14879"/>
                </a:lnSpc>
              </a:pPr>
              <a:r>
                <a:rPr lang="en-US" sz="15499">
                  <a:solidFill>
                    <a:srgbClr val="FFFFFF"/>
                  </a:solidFill>
                  <a:latin typeface="Bebas Neue Cyrillic"/>
                  <a:ea typeface="Bebas Neue Cyrillic"/>
                  <a:cs typeface="Bebas Neue Cyrillic"/>
                  <a:sym typeface="Bebas Neue Cyrillic"/>
                </a:rPr>
                <a:t>Thank You</a:t>
              </a:r>
            </a:p>
          </p:txBody>
        </p:sp>
        <p:sp>
          <p:nvSpPr>
            <p:cNvPr name="TextBox 17" id="17"/>
            <p:cNvSpPr txBox="true"/>
            <p:nvPr/>
          </p:nvSpPr>
          <p:spPr>
            <a:xfrm rot="0">
              <a:off x="0" y="3452484"/>
              <a:ext cx="11158439" cy="882786"/>
            </a:xfrm>
            <a:prstGeom prst="rect">
              <a:avLst/>
            </a:prstGeom>
          </p:spPr>
          <p:txBody>
            <a:bodyPr anchor="t" rtlCol="false" tIns="0" lIns="0" bIns="0" rIns="0">
              <a:spAutoFit/>
            </a:bodyPr>
            <a:lstStyle/>
            <a:p>
              <a:pPr algn="ctr">
                <a:lnSpc>
                  <a:spcPts val="5460"/>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TextBox 10" id="10"/>
          <p:cNvSpPr txBox="true"/>
          <p:nvPr/>
        </p:nvSpPr>
        <p:spPr>
          <a:xfrm rot="0">
            <a:off x="606997" y="838200"/>
            <a:ext cx="7930277" cy="1601815"/>
          </a:xfrm>
          <a:prstGeom prst="rect">
            <a:avLst/>
          </a:prstGeom>
        </p:spPr>
        <p:txBody>
          <a:bodyPr anchor="t" rtlCol="false" tIns="0" lIns="0" bIns="0" rIns="0">
            <a:spAutoFit/>
          </a:bodyPr>
          <a:lstStyle/>
          <a:p>
            <a:pPr algn="ctr">
              <a:lnSpc>
                <a:spcPts val="13035"/>
              </a:lnSpc>
            </a:pPr>
            <a:r>
              <a:rPr lang="en-US" sz="9311">
                <a:solidFill>
                  <a:srgbClr val="FFFFFF"/>
                </a:solidFill>
                <a:latin typeface="Bebas Neue Cyrillic"/>
                <a:ea typeface="Bebas Neue Cyrillic"/>
                <a:cs typeface="Bebas Neue Cyrillic"/>
                <a:sym typeface="Bebas Neue Cyrillic"/>
              </a:rPr>
              <a:t>Problem  Statement</a:t>
            </a:r>
          </a:p>
        </p:txBody>
      </p:sp>
      <p:sp>
        <p:nvSpPr>
          <p:cNvPr name="TextBox 11" id="11"/>
          <p:cNvSpPr txBox="true"/>
          <p:nvPr/>
        </p:nvSpPr>
        <p:spPr>
          <a:xfrm rot="0">
            <a:off x="6726443" y="2692045"/>
            <a:ext cx="8642288" cy="747727"/>
          </a:xfrm>
          <a:prstGeom prst="rect">
            <a:avLst/>
          </a:prstGeom>
        </p:spPr>
        <p:txBody>
          <a:bodyPr anchor="t" rtlCol="false" tIns="0" lIns="0" bIns="0" rIns="0">
            <a:spAutoFit/>
          </a:bodyPr>
          <a:lstStyle/>
          <a:p>
            <a:pPr algn="l">
              <a:lnSpc>
                <a:spcPts val="6036"/>
              </a:lnSpc>
            </a:pPr>
            <a:r>
              <a:rPr lang="en-US" sz="4311">
                <a:solidFill>
                  <a:srgbClr val="FFFFFF"/>
                </a:solidFill>
                <a:latin typeface="Bebas Neue Cyrillic"/>
                <a:ea typeface="Bebas Neue Cyrillic"/>
                <a:cs typeface="Bebas Neue Cyrillic"/>
                <a:sym typeface="Bebas Neue Cyrillic"/>
              </a:rPr>
              <a:t>detection of AI generated vs human text</a:t>
            </a:r>
          </a:p>
        </p:txBody>
      </p:sp>
      <p:sp>
        <p:nvSpPr>
          <p:cNvPr name="TextBox 12" id="12"/>
          <p:cNvSpPr txBox="true"/>
          <p:nvPr/>
        </p:nvSpPr>
        <p:spPr>
          <a:xfrm rot="0">
            <a:off x="6878843" y="3515972"/>
            <a:ext cx="8642288" cy="1844371"/>
          </a:xfrm>
          <a:prstGeom prst="rect">
            <a:avLst/>
          </a:prstGeom>
        </p:spPr>
        <p:txBody>
          <a:bodyPr anchor="t" rtlCol="false" tIns="0" lIns="0" bIns="0" rIns="0">
            <a:spAutoFit/>
          </a:bodyPr>
          <a:lstStyle/>
          <a:p>
            <a:pPr algn="l" marL="758230" indent="-379115" lvl="1">
              <a:lnSpc>
                <a:spcPts val="4916"/>
              </a:lnSpc>
              <a:buFont typeface="Arial"/>
              <a:buChar char="•"/>
            </a:pPr>
            <a:r>
              <a:rPr lang="en-US" sz="3511">
                <a:solidFill>
                  <a:srgbClr val="FFFFFF"/>
                </a:solidFill>
                <a:latin typeface="Bebas Neue Cyrillic"/>
                <a:ea typeface="Bebas Neue Cyrillic"/>
                <a:cs typeface="Bebas Neue Cyrillic"/>
                <a:sym typeface="Bebas Neue Cyrillic"/>
              </a:rPr>
              <a:t>Academic integrity</a:t>
            </a:r>
          </a:p>
          <a:p>
            <a:pPr algn="l" marL="758230" indent="-379115" lvl="1">
              <a:lnSpc>
                <a:spcPts val="4916"/>
              </a:lnSpc>
              <a:buFont typeface="Arial"/>
              <a:buChar char="•"/>
            </a:pPr>
            <a:r>
              <a:rPr lang="en-US" sz="3511">
                <a:solidFill>
                  <a:srgbClr val="FFFFFF"/>
                </a:solidFill>
                <a:latin typeface="Bebas Neue Cyrillic"/>
                <a:ea typeface="Bebas Neue Cyrillic"/>
                <a:cs typeface="Bebas Neue Cyrillic"/>
                <a:sym typeface="Bebas Neue Cyrillic"/>
              </a:rPr>
              <a:t>Cv evaluation</a:t>
            </a:r>
          </a:p>
          <a:p>
            <a:pPr algn="l" marL="758230" indent="-379115" lvl="1">
              <a:lnSpc>
                <a:spcPts val="4916"/>
              </a:lnSpc>
              <a:buFont typeface="Arial"/>
              <a:buChar char="•"/>
            </a:pPr>
            <a:r>
              <a:rPr lang="en-US" sz="3511">
                <a:solidFill>
                  <a:srgbClr val="FFFFFF"/>
                </a:solidFill>
                <a:latin typeface="Bebas Neue Cyrillic"/>
                <a:ea typeface="Bebas Neue Cyrillic"/>
                <a:cs typeface="Bebas Neue Cyrillic"/>
                <a:sym typeface="Bebas Neue Cyrillic"/>
              </a:rPr>
              <a:t>Fraud detection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sp>
        <p:nvSpPr>
          <p:cNvPr name="Freeform 2" id="2"/>
          <p:cNvSpPr/>
          <p:nvPr/>
        </p:nvSpPr>
        <p:spPr>
          <a:xfrm flipH="false" flipV="false" rot="0">
            <a:off x="10331831" y="1028700"/>
            <a:ext cx="6927469" cy="8073366"/>
          </a:xfrm>
          <a:custGeom>
            <a:avLst/>
            <a:gdLst/>
            <a:ahLst/>
            <a:cxnLst/>
            <a:rect r="r" b="b" t="t" l="l"/>
            <a:pathLst>
              <a:path h="8073366" w="6927469">
                <a:moveTo>
                  <a:pt x="0" y="0"/>
                </a:moveTo>
                <a:lnTo>
                  <a:pt x="6927469" y="0"/>
                </a:lnTo>
                <a:lnTo>
                  <a:pt x="6927469" y="8073366"/>
                </a:lnTo>
                <a:lnTo>
                  <a:pt x="0" y="8073366"/>
                </a:lnTo>
                <a:lnTo>
                  <a:pt x="0" y="0"/>
                </a:lnTo>
                <a:close/>
              </a:path>
            </a:pathLst>
          </a:custGeom>
          <a:blipFill>
            <a:blip r:embed="rId2"/>
            <a:stretch>
              <a:fillRect l="0" t="0" r="0" b="0"/>
            </a:stretch>
          </a:blipFill>
        </p:spPr>
      </p:sp>
      <p:sp>
        <p:nvSpPr>
          <p:cNvPr name="TextBox 3" id="3"/>
          <p:cNvSpPr txBox="true"/>
          <p:nvPr/>
        </p:nvSpPr>
        <p:spPr>
          <a:xfrm rot="0">
            <a:off x="1028700" y="857250"/>
            <a:ext cx="8188550" cy="1566523"/>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ea typeface="Canva Sans Bold"/>
                <a:cs typeface="Canva Sans Bold"/>
                <a:sym typeface="Canva Sans Bold"/>
              </a:rPr>
              <a:t>Data overview</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086100" y="3086100"/>
            <a:ext cx="8229600" cy="8229600"/>
          </a:xfrm>
          <a:custGeom>
            <a:avLst/>
            <a:gdLst/>
            <a:ahLst/>
            <a:cxnLst/>
            <a:rect r="r" b="b" t="t" l="l"/>
            <a:pathLst>
              <a:path h="8229600" w="8229600">
                <a:moveTo>
                  <a:pt x="0" y="0"/>
                </a:moveTo>
                <a:lnTo>
                  <a:pt x="8229600" y="0"/>
                </a:lnTo>
                <a:lnTo>
                  <a:pt x="8229600"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15000"/>
          </a:blip>
          <a:srcRect l="0" t="0" r="0" b="0"/>
          <a:stretch>
            <a:fillRect/>
          </a:stretch>
        </p:blipFill>
        <p:spPr>
          <a:xfrm flipH="false" flipV="false" rot="5400000">
            <a:off x="-1717104" y="3845615"/>
            <a:ext cx="6520323" cy="6710571"/>
          </a:xfrm>
          <a:prstGeom prst="rect">
            <a:avLst/>
          </a:prstGeom>
        </p:spPr>
      </p:pic>
      <p:grpSp>
        <p:nvGrpSpPr>
          <p:cNvPr name="Group 4" id="4"/>
          <p:cNvGrpSpPr/>
          <p:nvPr/>
        </p:nvGrpSpPr>
        <p:grpSpPr>
          <a:xfrm rot="9051061">
            <a:off x="14850574" y="-2998706"/>
            <a:ext cx="8054813" cy="8054813"/>
            <a:chOff x="0" y="0"/>
            <a:chExt cx="10739750" cy="10739750"/>
          </a:xfrm>
        </p:grpSpPr>
        <p:sp>
          <p:nvSpPr>
            <p:cNvPr name="Freeform 5" id="5"/>
            <p:cNvSpPr/>
            <p:nvPr/>
          </p:nvSpPr>
          <p:spPr>
            <a:xfrm flipH="false" flipV="false" rot="0">
              <a:off x="0" y="0"/>
              <a:ext cx="10739750" cy="10739750"/>
            </a:xfrm>
            <a:custGeom>
              <a:avLst/>
              <a:gdLst/>
              <a:ahLst/>
              <a:cxnLst/>
              <a:rect r="r" b="b" t="t" l="l"/>
              <a:pathLst>
                <a:path h="10739750" w="10739750">
                  <a:moveTo>
                    <a:pt x="0" y="0"/>
                  </a:moveTo>
                  <a:lnTo>
                    <a:pt x="10739750" y="0"/>
                  </a:lnTo>
                  <a:lnTo>
                    <a:pt x="10739750" y="10739750"/>
                  </a:lnTo>
                  <a:lnTo>
                    <a:pt x="0" y="107397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9700953" y="6652531"/>
              <a:ext cx="543560" cy="54356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332792"/>
              </a:solidFill>
            </p:spPr>
          </p:sp>
        </p:grpSp>
      </p:grpSp>
      <p:sp>
        <p:nvSpPr>
          <p:cNvPr name="Freeform 8" id="8"/>
          <p:cNvSpPr/>
          <p:nvPr/>
        </p:nvSpPr>
        <p:spPr>
          <a:xfrm flipH="false" flipV="false" rot="0">
            <a:off x="4049043" y="4039076"/>
            <a:ext cx="10189913" cy="5219224"/>
          </a:xfrm>
          <a:custGeom>
            <a:avLst/>
            <a:gdLst/>
            <a:ahLst/>
            <a:cxnLst/>
            <a:rect r="r" b="b" t="t" l="l"/>
            <a:pathLst>
              <a:path h="5219224" w="10189913">
                <a:moveTo>
                  <a:pt x="0" y="0"/>
                </a:moveTo>
                <a:lnTo>
                  <a:pt x="10189914" y="0"/>
                </a:lnTo>
                <a:lnTo>
                  <a:pt x="10189914" y="5219224"/>
                </a:lnTo>
                <a:lnTo>
                  <a:pt x="0" y="5219224"/>
                </a:lnTo>
                <a:lnTo>
                  <a:pt x="0" y="0"/>
                </a:lnTo>
                <a:close/>
              </a:path>
            </a:pathLst>
          </a:custGeom>
          <a:blipFill>
            <a:blip r:embed="rId7"/>
            <a:stretch>
              <a:fillRect l="0" t="0" r="0" b="0"/>
            </a:stretch>
          </a:blipFill>
        </p:spPr>
      </p:sp>
      <p:sp>
        <p:nvSpPr>
          <p:cNvPr name="TextBox 9" id="9"/>
          <p:cNvSpPr txBox="true"/>
          <p:nvPr/>
        </p:nvSpPr>
        <p:spPr>
          <a:xfrm rot="0">
            <a:off x="4049043" y="1492267"/>
            <a:ext cx="10189913" cy="1593833"/>
          </a:xfrm>
          <a:prstGeom prst="rect">
            <a:avLst/>
          </a:prstGeom>
        </p:spPr>
        <p:txBody>
          <a:bodyPr anchor="t" rtlCol="false" tIns="0" lIns="0" bIns="0" rIns="0">
            <a:spAutoFit/>
          </a:bodyPr>
          <a:lstStyle/>
          <a:p>
            <a:pPr algn="ctr">
              <a:lnSpc>
                <a:spcPts val="11999"/>
              </a:lnSpc>
            </a:pPr>
            <a:r>
              <a:rPr lang="en-US" sz="11999">
                <a:solidFill>
                  <a:srgbClr val="332792"/>
                </a:solidFill>
                <a:latin typeface="Bebas Neue Cyrillic"/>
                <a:ea typeface="Bebas Neue Cyrillic"/>
                <a:cs typeface="Bebas Neue Cyrillic"/>
                <a:sym typeface="Bebas Neue Cyrillic"/>
              </a:rPr>
              <a:t>Visualisation </a:t>
            </a:r>
          </a:p>
        </p:txBody>
      </p:sp>
      <p:sp>
        <p:nvSpPr>
          <p:cNvPr name="TextBox 10" id="10"/>
          <p:cNvSpPr txBox="true"/>
          <p:nvPr/>
        </p:nvSpPr>
        <p:spPr>
          <a:xfrm rot="0">
            <a:off x="4638392" y="5933115"/>
            <a:ext cx="9011216" cy="511974"/>
          </a:xfrm>
          <a:prstGeom prst="rect">
            <a:avLst/>
          </a:prstGeom>
        </p:spPr>
        <p:txBody>
          <a:bodyPr anchor="t" rtlCol="false" tIns="0" lIns="0" bIns="0" rIns="0">
            <a:spAutoFit/>
          </a:bodyPr>
          <a:lstStyle/>
          <a:p>
            <a:pPr algn="ctr">
              <a:lnSpc>
                <a:spcPts val="419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7528876" y="2261370"/>
            <a:ext cx="9730424" cy="6996930"/>
          </a:xfrm>
          <a:custGeom>
            <a:avLst/>
            <a:gdLst/>
            <a:ahLst/>
            <a:cxnLst/>
            <a:rect r="r" b="b" t="t" l="l"/>
            <a:pathLst>
              <a:path h="6996930" w="9730424">
                <a:moveTo>
                  <a:pt x="0" y="0"/>
                </a:moveTo>
                <a:lnTo>
                  <a:pt x="9730424" y="0"/>
                </a:lnTo>
                <a:lnTo>
                  <a:pt x="9730424" y="6996930"/>
                </a:lnTo>
                <a:lnTo>
                  <a:pt x="0" y="6996930"/>
                </a:lnTo>
                <a:lnTo>
                  <a:pt x="0" y="0"/>
                </a:lnTo>
                <a:close/>
              </a:path>
            </a:pathLst>
          </a:custGeom>
          <a:blipFill>
            <a:blip r:embed="rId7"/>
            <a:stretch>
              <a:fillRect l="0" t="0" r="0" b="0"/>
            </a:stretch>
          </a:blipFill>
        </p:spPr>
      </p:sp>
      <p:sp>
        <p:nvSpPr>
          <p:cNvPr name="TextBox 11" id="11"/>
          <p:cNvSpPr txBox="true"/>
          <p:nvPr/>
        </p:nvSpPr>
        <p:spPr>
          <a:xfrm rot="0">
            <a:off x="1028700" y="838200"/>
            <a:ext cx="7086871" cy="1601815"/>
          </a:xfrm>
          <a:prstGeom prst="rect">
            <a:avLst/>
          </a:prstGeom>
        </p:spPr>
        <p:txBody>
          <a:bodyPr anchor="t" rtlCol="false" tIns="0" lIns="0" bIns="0" rIns="0">
            <a:spAutoFit/>
          </a:bodyPr>
          <a:lstStyle/>
          <a:p>
            <a:pPr algn="ctr">
              <a:lnSpc>
                <a:spcPts val="13035"/>
              </a:lnSpc>
            </a:pPr>
            <a:r>
              <a:rPr lang="en-US" sz="9311">
                <a:solidFill>
                  <a:srgbClr val="FFFFFF"/>
                </a:solidFill>
                <a:latin typeface="Bebas Neue Cyrillic"/>
                <a:ea typeface="Bebas Neue Cyrillic"/>
                <a:cs typeface="Bebas Neue Cyrillic"/>
                <a:sym typeface="Bebas Neue Cyrillic"/>
              </a:rPr>
              <a:t>Data distribution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33279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18999"/>
          </a:blip>
          <a:srcRect l="0" t="0" r="0" b="0"/>
          <a:stretch>
            <a:fillRect/>
          </a:stretch>
        </p:blipFill>
        <p:spPr>
          <a:xfrm flipH="false" flipV="false" rot="2105796">
            <a:off x="-7955147" y="-1240233"/>
            <a:ext cx="11863735" cy="11391015"/>
          </a:xfrm>
          <a:prstGeom prst="rect">
            <a:avLst/>
          </a:prstGeom>
        </p:spPr>
      </p:pic>
      <p:sp>
        <p:nvSpPr>
          <p:cNvPr name="Freeform 3" id="3"/>
          <p:cNvSpPr/>
          <p:nvPr/>
        </p:nvSpPr>
        <p:spPr>
          <a:xfrm flipH="false" flipV="false" rot="5185672">
            <a:off x="-8375702" y="636477"/>
            <a:ext cx="13188807" cy="10047473"/>
          </a:xfrm>
          <a:custGeom>
            <a:avLst/>
            <a:gdLst/>
            <a:ahLst/>
            <a:cxnLst/>
            <a:rect r="r" b="b" t="t" l="l"/>
            <a:pathLst>
              <a:path h="10047473" w="13188807">
                <a:moveTo>
                  <a:pt x="0" y="0"/>
                </a:moveTo>
                <a:lnTo>
                  <a:pt x="13188807" y="0"/>
                </a:lnTo>
                <a:lnTo>
                  <a:pt x="13188807" y="10047473"/>
                </a:lnTo>
                <a:lnTo>
                  <a:pt x="0" y="10047473"/>
                </a:lnTo>
                <a:lnTo>
                  <a:pt x="0" y="0"/>
                </a:lnTo>
                <a:close/>
              </a:path>
            </a:pathLst>
          </a:custGeom>
          <a:blipFill>
            <a:blip r:embed="rId3">
              <a:alphaModFix amt="44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1582043">
            <a:off x="-2494210" y="6909918"/>
            <a:ext cx="7349255" cy="7349255"/>
            <a:chOff x="0" y="0"/>
            <a:chExt cx="9799007" cy="9799007"/>
          </a:xfrm>
        </p:grpSpPr>
        <p:sp>
          <p:nvSpPr>
            <p:cNvPr name="Freeform 5" id="5"/>
            <p:cNvSpPr/>
            <p:nvPr/>
          </p:nvSpPr>
          <p:spPr>
            <a:xfrm flipH="false" flipV="false" rot="0">
              <a:off x="0" y="0"/>
              <a:ext cx="9799007" cy="9799007"/>
            </a:xfrm>
            <a:custGeom>
              <a:avLst/>
              <a:gdLst/>
              <a:ahLst/>
              <a:cxnLst/>
              <a:rect r="r" b="b" t="t" l="l"/>
              <a:pathLst>
                <a:path h="9799007" w="9799007">
                  <a:moveTo>
                    <a:pt x="0" y="0"/>
                  </a:moveTo>
                  <a:lnTo>
                    <a:pt x="9799007" y="0"/>
                  </a:lnTo>
                  <a:lnTo>
                    <a:pt x="9799007" y="9799007"/>
                  </a:lnTo>
                  <a:lnTo>
                    <a:pt x="0" y="97990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a:grpSpLocks noChangeAspect="true"/>
            </p:cNvGrpSpPr>
            <p:nvPr/>
          </p:nvGrpSpPr>
          <p:grpSpPr>
            <a:xfrm rot="0">
              <a:off x="6328102" y="0"/>
              <a:ext cx="546100" cy="546100"/>
              <a:chOff x="6705600" y="1371600"/>
              <a:chExt cx="10972800" cy="10972800"/>
            </a:xfrm>
          </p:grpSpPr>
          <p:sp>
            <p:nvSpPr>
              <p:cNvPr name="Freeform 7" id="7"/>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nvGrpSpPr>
            <p:cNvPr name="Group 8" id="8"/>
            <p:cNvGrpSpPr>
              <a:grpSpLocks noChangeAspect="true"/>
            </p:cNvGrpSpPr>
            <p:nvPr/>
          </p:nvGrpSpPr>
          <p:grpSpPr>
            <a:xfrm rot="0">
              <a:off x="3456576" y="1848147"/>
              <a:ext cx="404763" cy="404763"/>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EDD3CF"/>
              </a:solidFill>
            </p:spPr>
          </p:sp>
        </p:grpSp>
      </p:grpSp>
      <p:sp>
        <p:nvSpPr>
          <p:cNvPr name="Freeform 10" id="10"/>
          <p:cNvSpPr/>
          <p:nvPr/>
        </p:nvSpPr>
        <p:spPr>
          <a:xfrm flipH="false" flipV="false" rot="0">
            <a:off x="5055773" y="2440015"/>
            <a:ext cx="12299955" cy="7248639"/>
          </a:xfrm>
          <a:custGeom>
            <a:avLst/>
            <a:gdLst/>
            <a:ahLst/>
            <a:cxnLst/>
            <a:rect r="r" b="b" t="t" l="l"/>
            <a:pathLst>
              <a:path h="7248639" w="12299955">
                <a:moveTo>
                  <a:pt x="0" y="0"/>
                </a:moveTo>
                <a:lnTo>
                  <a:pt x="12299955" y="0"/>
                </a:lnTo>
                <a:lnTo>
                  <a:pt x="12299955" y="7248639"/>
                </a:lnTo>
                <a:lnTo>
                  <a:pt x="0" y="7248639"/>
                </a:lnTo>
                <a:lnTo>
                  <a:pt x="0" y="0"/>
                </a:lnTo>
                <a:close/>
              </a:path>
            </a:pathLst>
          </a:custGeom>
          <a:blipFill>
            <a:blip r:embed="rId7"/>
            <a:stretch>
              <a:fillRect l="0" t="0" r="0" b="0"/>
            </a:stretch>
          </a:blipFill>
        </p:spPr>
      </p:sp>
      <p:sp>
        <p:nvSpPr>
          <p:cNvPr name="TextBox 11" id="11"/>
          <p:cNvSpPr txBox="true"/>
          <p:nvPr/>
        </p:nvSpPr>
        <p:spPr>
          <a:xfrm rot="0">
            <a:off x="1028700" y="838200"/>
            <a:ext cx="8054146" cy="1601815"/>
          </a:xfrm>
          <a:prstGeom prst="rect">
            <a:avLst/>
          </a:prstGeom>
        </p:spPr>
        <p:txBody>
          <a:bodyPr anchor="t" rtlCol="false" tIns="0" lIns="0" bIns="0" rIns="0">
            <a:spAutoFit/>
          </a:bodyPr>
          <a:lstStyle/>
          <a:p>
            <a:pPr algn="ctr">
              <a:lnSpc>
                <a:spcPts val="13035"/>
              </a:lnSpc>
            </a:pPr>
            <a:r>
              <a:rPr lang="en-US" sz="9311">
                <a:solidFill>
                  <a:srgbClr val="FFFFFF"/>
                </a:solidFill>
                <a:latin typeface="Bebas Neue Cyrillic"/>
                <a:ea typeface="Bebas Neue Cyrillic"/>
                <a:cs typeface="Bebas Neue Cyrillic"/>
                <a:sym typeface="Bebas Neue Cyrillic"/>
              </a:rPr>
              <a:t>most common words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DAGNL5vhfog</dc:identifier>
  <dcterms:modified xsi:type="dcterms:W3CDTF">2011-08-01T06:04:30Z</dcterms:modified>
  <cp:revision>1</cp:revision>
  <dc:title>Human vs AI detection</dc:title>
</cp:coreProperties>
</file>

<file path=docProps/thumbnail.jpeg>
</file>